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5"/>
  </p:notesMasterIdLst>
  <p:sldIdLst>
    <p:sldId id="256" r:id="rId5"/>
    <p:sldId id="324" r:id="rId6"/>
    <p:sldId id="278" r:id="rId7"/>
    <p:sldId id="280" r:id="rId8"/>
    <p:sldId id="281" r:id="rId9"/>
    <p:sldId id="306" r:id="rId10"/>
    <p:sldId id="310" r:id="rId11"/>
    <p:sldId id="315" r:id="rId12"/>
    <p:sldId id="308" r:id="rId13"/>
    <p:sldId id="316" r:id="rId14"/>
    <p:sldId id="318" r:id="rId15"/>
    <p:sldId id="319" r:id="rId16"/>
    <p:sldId id="327" r:id="rId17"/>
    <p:sldId id="320" r:id="rId18"/>
    <p:sldId id="313" r:id="rId19"/>
    <p:sldId id="321" r:id="rId20"/>
    <p:sldId id="322" r:id="rId21"/>
    <p:sldId id="279" r:id="rId22"/>
    <p:sldId id="325" r:id="rId23"/>
    <p:sldId id="29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43E36B-69F8-8441-5207-115FF460DE38}" v="132" dt="2024-09-03T14:27:05.119"/>
    <p1510:client id="{287210F0-CE1D-54F6-D9E5-4DB847777F8A}" v="117" dt="2024-09-03T14:16:47.250"/>
    <p1510:client id="{376A79E8-5625-407C-3E29-CC9EF1CE30F2}" v="54" dt="2024-09-03T13:39:36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77360" autoAdjust="0"/>
  </p:normalViewPr>
  <p:slideViewPr>
    <p:cSldViewPr snapToGrid="0">
      <p:cViewPr varScale="1">
        <p:scale>
          <a:sx n="107" d="100"/>
          <a:sy n="107" d="100"/>
        </p:scale>
        <p:origin x="723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4A1BD7-7DBE-411D-A901-97ED926F544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846D6D08-D456-4737-836C-BB2769ECBD52}">
      <dgm:prSet/>
      <dgm:spPr/>
      <dgm:t>
        <a:bodyPr/>
        <a:lstStyle/>
        <a:p>
          <a:pPr>
            <a:defRPr cap="all"/>
          </a:pPr>
          <a:r>
            <a:rPr lang="en-US" b="1"/>
            <a:t>Prompt libraries</a:t>
          </a:r>
        </a:p>
      </dgm:t>
    </dgm:pt>
    <dgm:pt modelId="{80EEC8A0-70BA-4AA9-BFC5-A3ADB47FFA51}" type="parTrans" cxnId="{284A0980-29B4-4F10-B7A2-783B9714EDE4}">
      <dgm:prSet/>
      <dgm:spPr/>
      <dgm:t>
        <a:bodyPr/>
        <a:lstStyle/>
        <a:p>
          <a:endParaRPr lang="en-US"/>
        </a:p>
      </dgm:t>
    </dgm:pt>
    <dgm:pt modelId="{99B3AF24-CF1B-4FA3-B0CC-9C5F0D592DF6}" type="sibTrans" cxnId="{284A0980-29B4-4F10-B7A2-783B9714EDE4}">
      <dgm:prSet/>
      <dgm:spPr/>
      <dgm:t>
        <a:bodyPr/>
        <a:lstStyle/>
        <a:p>
          <a:endParaRPr lang="en-US"/>
        </a:p>
      </dgm:t>
    </dgm:pt>
    <dgm:pt modelId="{23509AB2-7530-4ACA-8520-4A5392FE6B19}">
      <dgm:prSet/>
      <dgm:spPr/>
      <dgm:t>
        <a:bodyPr/>
        <a:lstStyle/>
        <a:p>
          <a:pPr>
            <a:defRPr cap="all"/>
          </a:pPr>
          <a:r>
            <a:rPr lang="en-US" b="1"/>
            <a:t>Your course assignments</a:t>
          </a:r>
        </a:p>
      </dgm:t>
    </dgm:pt>
    <dgm:pt modelId="{FA3B4933-9185-419D-8F6C-B44F1EBA9A3D}" type="parTrans" cxnId="{8936770F-56C1-4D6A-BF23-220B286CA4D5}">
      <dgm:prSet/>
      <dgm:spPr/>
      <dgm:t>
        <a:bodyPr/>
        <a:lstStyle/>
        <a:p>
          <a:endParaRPr lang="en-US"/>
        </a:p>
      </dgm:t>
    </dgm:pt>
    <dgm:pt modelId="{A1AA9318-14AD-4072-ABCC-8409655A8B2A}" type="sibTrans" cxnId="{8936770F-56C1-4D6A-BF23-220B286CA4D5}">
      <dgm:prSet/>
      <dgm:spPr/>
      <dgm:t>
        <a:bodyPr/>
        <a:lstStyle/>
        <a:p>
          <a:endParaRPr lang="en-US"/>
        </a:p>
      </dgm:t>
    </dgm:pt>
    <dgm:pt modelId="{1B4FD7C8-EDDD-499C-B4EF-926CEE156BBB}" type="pres">
      <dgm:prSet presAssocID="{7E4A1BD7-7DBE-411D-A901-97ED926F5449}" presName="root" presStyleCnt="0">
        <dgm:presLayoutVars>
          <dgm:dir/>
          <dgm:resizeHandles val="exact"/>
        </dgm:presLayoutVars>
      </dgm:prSet>
      <dgm:spPr/>
    </dgm:pt>
    <dgm:pt modelId="{424A0C7F-452F-4FC8-8D86-AE223760A1B7}" type="pres">
      <dgm:prSet presAssocID="{846D6D08-D456-4737-836C-BB2769ECBD52}" presName="compNode" presStyleCnt="0"/>
      <dgm:spPr/>
    </dgm:pt>
    <dgm:pt modelId="{8DB82BF3-64C2-4F52-9E7E-18E1A664C829}" type="pres">
      <dgm:prSet presAssocID="{846D6D08-D456-4737-836C-BB2769ECBD52}" presName="iconBgRect" presStyleLbl="bgShp" presStyleIdx="0" presStyleCnt="2"/>
      <dgm:spPr/>
    </dgm:pt>
    <dgm:pt modelId="{53B33AEC-4F1F-492F-9507-9BE994401A2D}" type="pres">
      <dgm:prSet presAssocID="{846D6D08-D456-4737-836C-BB2769ECBD5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5B9F1038-0EE9-4E4A-A3DF-2F24BEE09DC8}" type="pres">
      <dgm:prSet presAssocID="{846D6D08-D456-4737-836C-BB2769ECBD52}" presName="spaceRect" presStyleCnt="0"/>
      <dgm:spPr/>
    </dgm:pt>
    <dgm:pt modelId="{F9DD9FFB-95AB-4AAF-A9D9-20CEA949D1E5}" type="pres">
      <dgm:prSet presAssocID="{846D6D08-D456-4737-836C-BB2769ECBD52}" presName="textRect" presStyleLbl="revTx" presStyleIdx="0" presStyleCnt="2">
        <dgm:presLayoutVars>
          <dgm:chMax val="1"/>
          <dgm:chPref val="1"/>
        </dgm:presLayoutVars>
      </dgm:prSet>
      <dgm:spPr/>
    </dgm:pt>
    <dgm:pt modelId="{22E4964D-E7C7-465C-B00F-E6C4E208A278}" type="pres">
      <dgm:prSet presAssocID="{99B3AF24-CF1B-4FA3-B0CC-9C5F0D592DF6}" presName="sibTrans" presStyleCnt="0"/>
      <dgm:spPr/>
    </dgm:pt>
    <dgm:pt modelId="{332E8898-0233-4BCE-BD19-9E5E9712A5E0}" type="pres">
      <dgm:prSet presAssocID="{23509AB2-7530-4ACA-8520-4A5392FE6B19}" presName="compNode" presStyleCnt="0"/>
      <dgm:spPr/>
    </dgm:pt>
    <dgm:pt modelId="{565BC89F-0526-473E-AD82-A3CA47684DD9}" type="pres">
      <dgm:prSet presAssocID="{23509AB2-7530-4ACA-8520-4A5392FE6B19}" presName="iconBgRect" presStyleLbl="bgShp" presStyleIdx="1" presStyleCnt="2"/>
      <dgm:spPr/>
    </dgm:pt>
    <dgm:pt modelId="{100240EA-1669-4A5C-93AA-CAC5C11CD8AB}" type="pres">
      <dgm:prSet presAssocID="{23509AB2-7530-4ACA-8520-4A5392FE6B1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58510414-EDB1-4902-9FC3-E00B0C84DFD9}" type="pres">
      <dgm:prSet presAssocID="{23509AB2-7530-4ACA-8520-4A5392FE6B19}" presName="spaceRect" presStyleCnt="0"/>
      <dgm:spPr/>
    </dgm:pt>
    <dgm:pt modelId="{C584D103-B52D-4A85-B5BA-997781068D8B}" type="pres">
      <dgm:prSet presAssocID="{23509AB2-7530-4ACA-8520-4A5392FE6B1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8936770F-56C1-4D6A-BF23-220B286CA4D5}" srcId="{7E4A1BD7-7DBE-411D-A901-97ED926F5449}" destId="{23509AB2-7530-4ACA-8520-4A5392FE6B19}" srcOrd="1" destOrd="0" parTransId="{FA3B4933-9185-419D-8F6C-B44F1EBA9A3D}" sibTransId="{A1AA9318-14AD-4072-ABCC-8409655A8B2A}"/>
    <dgm:cxn modelId="{284A0980-29B4-4F10-B7A2-783B9714EDE4}" srcId="{7E4A1BD7-7DBE-411D-A901-97ED926F5449}" destId="{846D6D08-D456-4737-836C-BB2769ECBD52}" srcOrd="0" destOrd="0" parTransId="{80EEC8A0-70BA-4AA9-BFC5-A3ADB47FFA51}" sibTransId="{99B3AF24-CF1B-4FA3-B0CC-9C5F0D592DF6}"/>
    <dgm:cxn modelId="{7272BF9E-6B3D-4AC7-A000-F4DB99417517}" type="presOf" srcId="{846D6D08-D456-4737-836C-BB2769ECBD52}" destId="{F9DD9FFB-95AB-4AAF-A9D9-20CEA949D1E5}" srcOrd="0" destOrd="0" presId="urn:microsoft.com/office/officeart/2018/5/layout/IconCircleLabelList"/>
    <dgm:cxn modelId="{590178D1-A6B5-404F-956F-FA3F45FC4975}" type="presOf" srcId="{7E4A1BD7-7DBE-411D-A901-97ED926F5449}" destId="{1B4FD7C8-EDDD-499C-B4EF-926CEE156BBB}" srcOrd="0" destOrd="0" presId="urn:microsoft.com/office/officeart/2018/5/layout/IconCircleLabelList"/>
    <dgm:cxn modelId="{D823F3D7-27BB-4109-858E-D04F3003777A}" type="presOf" srcId="{23509AB2-7530-4ACA-8520-4A5392FE6B19}" destId="{C584D103-B52D-4A85-B5BA-997781068D8B}" srcOrd="0" destOrd="0" presId="urn:microsoft.com/office/officeart/2018/5/layout/IconCircleLabelList"/>
    <dgm:cxn modelId="{4F3D3EB8-45C7-4246-A4E8-C601C5BB8C7A}" type="presParOf" srcId="{1B4FD7C8-EDDD-499C-B4EF-926CEE156BBB}" destId="{424A0C7F-452F-4FC8-8D86-AE223760A1B7}" srcOrd="0" destOrd="0" presId="urn:microsoft.com/office/officeart/2018/5/layout/IconCircleLabelList"/>
    <dgm:cxn modelId="{384D984D-89BD-4548-A9A4-F68259F37E17}" type="presParOf" srcId="{424A0C7F-452F-4FC8-8D86-AE223760A1B7}" destId="{8DB82BF3-64C2-4F52-9E7E-18E1A664C829}" srcOrd="0" destOrd="0" presId="urn:microsoft.com/office/officeart/2018/5/layout/IconCircleLabelList"/>
    <dgm:cxn modelId="{BC7CC50C-649B-4837-9E25-0B7D999BA3D7}" type="presParOf" srcId="{424A0C7F-452F-4FC8-8D86-AE223760A1B7}" destId="{53B33AEC-4F1F-492F-9507-9BE994401A2D}" srcOrd="1" destOrd="0" presId="urn:microsoft.com/office/officeart/2018/5/layout/IconCircleLabelList"/>
    <dgm:cxn modelId="{679C7784-D15E-4F2B-9D86-3DAC44A56D9D}" type="presParOf" srcId="{424A0C7F-452F-4FC8-8D86-AE223760A1B7}" destId="{5B9F1038-0EE9-4E4A-A3DF-2F24BEE09DC8}" srcOrd="2" destOrd="0" presId="urn:microsoft.com/office/officeart/2018/5/layout/IconCircleLabelList"/>
    <dgm:cxn modelId="{6595EF4A-98CC-4631-AAD7-FEE0DCAD8E3A}" type="presParOf" srcId="{424A0C7F-452F-4FC8-8D86-AE223760A1B7}" destId="{F9DD9FFB-95AB-4AAF-A9D9-20CEA949D1E5}" srcOrd="3" destOrd="0" presId="urn:microsoft.com/office/officeart/2018/5/layout/IconCircleLabelList"/>
    <dgm:cxn modelId="{E64C284C-F538-41BF-9F20-5958FED50E79}" type="presParOf" srcId="{1B4FD7C8-EDDD-499C-B4EF-926CEE156BBB}" destId="{22E4964D-E7C7-465C-B00F-E6C4E208A278}" srcOrd="1" destOrd="0" presId="urn:microsoft.com/office/officeart/2018/5/layout/IconCircleLabelList"/>
    <dgm:cxn modelId="{A9B64858-9D3D-44EA-8536-439251342D2E}" type="presParOf" srcId="{1B4FD7C8-EDDD-499C-B4EF-926CEE156BBB}" destId="{332E8898-0233-4BCE-BD19-9E5E9712A5E0}" srcOrd="2" destOrd="0" presId="urn:microsoft.com/office/officeart/2018/5/layout/IconCircleLabelList"/>
    <dgm:cxn modelId="{4E6B7B97-F85D-4926-B9B3-A7888D0D014C}" type="presParOf" srcId="{332E8898-0233-4BCE-BD19-9E5E9712A5E0}" destId="{565BC89F-0526-473E-AD82-A3CA47684DD9}" srcOrd="0" destOrd="0" presId="urn:microsoft.com/office/officeart/2018/5/layout/IconCircleLabelList"/>
    <dgm:cxn modelId="{877DA95E-6B27-4C5E-B63F-1AD9187F60B8}" type="presParOf" srcId="{332E8898-0233-4BCE-BD19-9E5E9712A5E0}" destId="{100240EA-1669-4A5C-93AA-CAC5C11CD8AB}" srcOrd="1" destOrd="0" presId="urn:microsoft.com/office/officeart/2018/5/layout/IconCircleLabelList"/>
    <dgm:cxn modelId="{708976DB-437C-4925-A5FD-4CED07C8C959}" type="presParOf" srcId="{332E8898-0233-4BCE-BD19-9E5E9712A5E0}" destId="{58510414-EDB1-4902-9FC3-E00B0C84DFD9}" srcOrd="2" destOrd="0" presId="urn:microsoft.com/office/officeart/2018/5/layout/IconCircleLabelList"/>
    <dgm:cxn modelId="{292C6968-4A9D-4AED-A7DD-DF3E5244B2D4}" type="presParOf" srcId="{332E8898-0233-4BCE-BD19-9E5E9712A5E0}" destId="{C584D103-B52D-4A85-B5BA-997781068D8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82BF3-64C2-4F52-9E7E-18E1A664C829}">
      <dsp:nvSpPr>
        <dsp:cNvPr id="0" name=""/>
        <dsp:cNvSpPr/>
      </dsp:nvSpPr>
      <dsp:spPr>
        <a:xfrm>
          <a:off x="2250914" y="296402"/>
          <a:ext cx="2196000" cy="2196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33AEC-4F1F-492F-9507-9BE994401A2D}">
      <dsp:nvSpPr>
        <dsp:cNvPr id="0" name=""/>
        <dsp:cNvSpPr/>
      </dsp:nvSpPr>
      <dsp:spPr>
        <a:xfrm>
          <a:off x="271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DD9FFB-95AB-4AAF-A9D9-20CEA949D1E5}">
      <dsp:nvSpPr>
        <dsp:cNvPr id="0" name=""/>
        <dsp:cNvSpPr/>
      </dsp:nvSpPr>
      <dsp:spPr>
        <a:xfrm>
          <a:off x="154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1" kern="1200"/>
            <a:t>Prompt libraries</a:t>
          </a:r>
        </a:p>
      </dsp:txBody>
      <dsp:txXfrm>
        <a:off x="1548914" y="3176402"/>
        <a:ext cx="3600000" cy="720000"/>
      </dsp:txXfrm>
    </dsp:sp>
    <dsp:sp modelId="{565BC89F-0526-473E-AD82-A3CA47684DD9}">
      <dsp:nvSpPr>
        <dsp:cNvPr id="0" name=""/>
        <dsp:cNvSpPr/>
      </dsp:nvSpPr>
      <dsp:spPr>
        <a:xfrm>
          <a:off x="6480914" y="296402"/>
          <a:ext cx="2196000" cy="2196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0240EA-1669-4A5C-93AA-CAC5C11CD8AB}">
      <dsp:nvSpPr>
        <dsp:cNvPr id="0" name=""/>
        <dsp:cNvSpPr/>
      </dsp:nvSpPr>
      <dsp:spPr>
        <a:xfrm>
          <a:off x="694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4D103-B52D-4A85-B5BA-997781068D8B}">
      <dsp:nvSpPr>
        <dsp:cNvPr id="0" name=""/>
        <dsp:cNvSpPr/>
      </dsp:nvSpPr>
      <dsp:spPr>
        <a:xfrm>
          <a:off x="577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1" kern="1200"/>
            <a:t>Your course assignments</a:t>
          </a:r>
        </a:p>
      </dsp:txBody>
      <dsp:txXfrm>
        <a:off x="5778914" y="3176402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2ADB1-275D-430A-89EE-5C7E6CFF6FF2}" type="datetimeFigureOut">
              <a:rPr lang="en-US" smtClean="0"/>
              <a:t>9/3/2024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25628-3A68-42F4-BA86-981817953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5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pilot.microsoft.com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anthropic.com/en/prompt-library/library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iforeducation.io/prompt-library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Started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copilot.microsoft.com (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Copilot is designed for use in Microsoft Edge but also supports other major browsers, including Chrome, Firefox, and Safari, in both desktop and mobile formats)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“sign in with a work or school account” under the Sign in icon in the upper right corner of the page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 in with your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Penn State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password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authenticate with MFA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when prompted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Verify you are using the secured version of Copilot by checking for the green “Protected” icon in the upper-right corner. This indicates the commercial data protection is enabled for your session.      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25628-3A68-42F4-BA86-98181795314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511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https://docs.anthropic.com/en/prompt-library/library</a:t>
            </a:r>
            <a:endParaRPr lang="en-US"/>
          </a:p>
          <a:p>
            <a:r>
              <a:rPr lang="en-US">
                <a:hlinkClick r:id="rId4"/>
              </a:rPr>
              <a:t>https://www.aiforeducation.io/prompt-library</a:t>
            </a:r>
            <a:endParaRPr lang="en-US">
              <a:cs typeface="Calibri" panose="020F0502020204030204"/>
              <a:hlinkClick r:id="rId4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CB4ED-0719-48F3-97E8-08A3CDEE905D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41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to tools and resources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CB4ED-0719-48F3-97E8-08A3CDEE905D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27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https://commonwealthteaching.psu.edu/ai-use-guide/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25628-3A68-42F4-BA86-98181795314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21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https://tinyurl.com/Torrey-Trust-826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25628-3A68-42F4-BA86-98181795314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53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https://commonwealthteaching.psu.edu/ai-use-guide/</a:t>
            </a:r>
          </a:p>
          <a:p>
            <a:endParaRPr lang="en-US" dirty="0"/>
          </a:p>
          <a:p>
            <a:r>
              <a:rPr lang="en-US" dirty="0"/>
              <a:t>Survey: https://docs.google.com/forms/d/e/1FAIpQLSfYcxeHsMDS1BBlY9RXayrgBTj_RKrqvlWEmY-_nzseM3BSwQ/viewform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25628-3A68-42F4-BA86-98181795314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87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41CE5-54C7-0243-8776-41785DD7F1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1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005E26E-BCB2-4FD5-8FD5-81A5EAE94C21}" type="datetime1">
              <a:rPr lang="en-US" smtClean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E9B8-0487-42E4-B571-744A3D775783}" type="datetime1">
              <a:rPr lang="en-US" smtClean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E32D-1E84-43FD-8158-FFFE757EB0E8}" type="datetime1">
              <a:rPr lang="en-US" smtClean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C470-CD19-455C-B830-6D252EAD7FE5}" type="datetime1">
              <a:rPr lang="en-US" smtClean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C43C-50D9-4F49-A136-0EFF292F93ED}" type="datetime1">
              <a:rPr lang="en-US" smtClean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B1A3-0AEF-4064-A724-D27D660C8653}" type="datetime1">
              <a:rPr lang="en-US" smtClean="0"/>
              <a:t>9/3/2024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D0F2-BF66-4A24-9384-A0129B196518}" type="datetime1">
              <a:rPr lang="en-US" smtClean="0"/>
              <a:t>9/3/2024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8A6C-4F6B-48D2-BDB0-D7413B3FDB0A}" type="datetime1">
              <a:rPr lang="en-US" smtClean="0"/>
              <a:t>9/3/2024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ECED-6ECE-4989-B917-9D4D7E6D3C76}" type="datetime1">
              <a:rPr lang="en-US" smtClean="0"/>
              <a:t>9/3/2024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70E1-CB40-488E-8C6F-EF4211DFFCB0}" type="datetime1">
              <a:rPr lang="en-US" smtClean="0"/>
              <a:t>9/3/2024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6AF-9F5C-43BE-879E-CB9514111250}" type="datetime1">
              <a:rPr lang="en-US" smtClean="0"/>
              <a:t>9/3/2024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7EE424C-FCA3-4EDD-B274-8E055D649B7D}" type="datetime1">
              <a:rPr lang="en-US" smtClean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teaching.cornell.edu/programs/faculty-instructors/curriculum-mapping-support-incorporating-generative-ai-your-academic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-survey-exampl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wealthteaching.psu.edu/ai-use-guide/" TargetMode="External"/><Relationship Id="rId5" Type="http://schemas.openxmlformats.org/officeDocument/2006/relationships/hyperlink" Target="https://tinyurl.com/Torrey-Trust-826" TargetMode="External"/><Relationship Id="rId4" Type="http://schemas.openxmlformats.org/officeDocument/2006/relationships/hyperlink" Target="https://docs.google.com/document/d/1caSLk2JM40K4tdQHlLRwftYVGM6k8z0ZA2J12SwLhtU/edit?usp=sharin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bub130@psu.edu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ite@psu.edu" TargetMode="External"/><Relationship Id="rId4" Type="http://schemas.openxmlformats.org/officeDocument/2006/relationships/hyperlink" Target="mailto:lnh2@psu.edu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su.instructure.com/courses/235685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the_frontier/4704504211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BD1B1-AA22-48F1-B3ED-579CD2846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444" b="-1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D84FB-5D02-47D2-98FD-4F01A02E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anchor="b">
            <a:no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Developing ai guidelines 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for your courses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6641D-ADF3-40BD-9BA3-E740E77C8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349" y="4779313"/>
            <a:ext cx="7501650" cy="514816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Larkin Hood &amp; Chas Brua, Schreyer Institute for Teaching Excellence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257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9BBF6-B7DC-784D-A199-7C6F9778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387" y="790051"/>
            <a:ext cx="9895951" cy="1033669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alibri"/>
                <a:cs typeface="Calibri Light"/>
              </a:rPr>
              <a:t>Designing AI </a:t>
            </a:r>
            <a:r>
              <a:rPr lang="en-US" sz="4000" b="1" i="1" dirty="0">
                <a:solidFill>
                  <a:schemeClr val="tx1"/>
                </a:solidFill>
                <a:latin typeface="Calibri"/>
                <a:cs typeface="Calibri Light"/>
              </a:rPr>
              <a:t>out of </a:t>
            </a:r>
            <a:r>
              <a:rPr lang="en-US" sz="4000" b="1" dirty="0">
                <a:solidFill>
                  <a:schemeClr val="tx1"/>
                </a:solidFill>
                <a:latin typeface="Calibri"/>
                <a:cs typeface="Calibri Light"/>
              </a:rPr>
              <a:t>an Assignment</a:t>
            </a:r>
            <a:endParaRPr lang="en-US" sz="4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4D790-BA71-D44D-44E3-C2473D425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90" y="1916862"/>
            <a:ext cx="10278212" cy="405650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ea typeface="+mn-lt"/>
                <a:cs typeface="+mn-lt"/>
              </a:rPr>
              <a:t>Articulate</a:t>
            </a:r>
            <a:r>
              <a:rPr lang="en-US" sz="2800" dirty="0">
                <a:ea typeface="+mn-lt"/>
                <a:cs typeface="+mn-lt"/>
              </a:rPr>
              <a:t> </a:t>
            </a:r>
            <a:endParaRPr lang="en-US"/>
          </a:p>
          <a:p>
            <a:pPr marL="264795" lvl="1">
              <a:buFont typeface="Courier New" panose="020B0604020202020204" pitchFamily="34" charset="0"/>
              <a:buChar char="o"/>
            </a:pPr>
            <a:r>
              <a:rPr lang="en-US" sz="2400" dirty="0">
                <a:ea typeface="+mn-lt"/>
                <a:cs typeface="+mn-lt"/>
              </a:rPr>
              <a:t>purpose &amp; value </a:t>
            </a:r>
            <a:endParaRPr lang="en-US" sz="2800">
              <a:latin typeface="Tw Cen MT" panose="020B0602020104020603"/>
              <a:ea typeface="+mn-lt"/>
              <a:cs typeface="+mn-lt"/>
            </a:endParaRPr>
          </a:p>
          <a:p>
            <a:pPr marL="264795" lvl="1">
              <a:buFont typeface="Courier New" panose="020B0604020202020204" pitchFamily="34" charset="0"/>
              <a:buChar char="o"/>
            </a:pPr>
            <a:r>
              <a:rPr lang="en-US" sz="2400" dirty="0">
                <a:latin typeface="TW Cen MT"/>
                <a:ea typeface="+mn-lt"/>
                <a:cs typeface="+mn-lt"/>
              </a:rPr>
              <a:t>rationale for designing AI out </a:t>
            </a:r>
            <a:endParaRPr lang="en-US" sz="24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ea typeface="+mn-lt"/>
                <a:cs typeface="+mn-lt"/>
              </a:rPr>
              <a:t>Identify </a:t>
            </a:r>
          </a:p>
          <a:p>
            <a:pPr marL="264795" lvl="1">
              <a:buFont typeface="Courier New" panose="020B0604020202020204" pitchFamily="34" charset="0"/>
              <a:buChar char="o"/>
            </a:pPr>
            <a:r>
              <a:rPr lang="en-US" sz="2400" dirty="0">
                <a:ea typeface="+mn-lt"/>
                <a:cs typeface="+mn-lt"/>
              </a:rPr>
              <a:t>clear learning outcomes </a:t>
            </a:r>
            <a:endParaRPr lang="en-US">
              <a:ea typeface="+mn-lt"/>
              <a:cs typeface="+mn-lt"/>
            </a:endParaRPr>
          </a:p>
          <a:p>
            <a:pPr marL="264795" lvl="1">
              <a:buFont typeface="Courier New" panose="020B0604020202020204" pitchFamily="34" charset="0"/>
              <a:buChar char="o"/>
            </a:pPr>
            <a:r>
              <a:rPr lang="en-US" sz="2400" dirty="0">
                <a:ea typeface="+mn-lt"/>
                <a:cs typeface="+mn-lt"/>
              </a:rPr>
              <a:t>assignment process (tasks) and product 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ea typeface="+mn-lt"/>
                <a:cs typeface="+mn-lt"/>
              </a:rPr>
              <a:t>Experiment</a:t>
            </a:r>
            <a:r>
              <a:rPr lang="en-US" sz="2800" dirty="0">
                <a:ea typeface="+mn-lt"/>
                <a:cs typeface="+mn-lt"/>
              </a:rPr>
              <a:t> with prompts to understand what AI is capable of</a:t>
            </a:r>
            <a:endParaRPr lang="en-US" sz="2800" dirty="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cs typeface="Calibri"/>
              </a:rPr>
              <a:t>Determine</a:t>
            </a:r>
            <a:r>
              <a:rPr lang="en-US" sz="2800" dirty="0">
                <a:cs typeface="Calibri"/>
              </a:rPr>
              <a:t> how you will assess student work and provide feedback</a:t>
            </a:r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EBBA07-2ADC-4971-53BB-4DC1ACF06294}"/>
              </a:ext>
            </a:extLst>
          </p:cNvPr>
          <p:cNvSpPr txBox="1"/>
          <p:nvPr/>
        </p:nvSpPr>
        <p:spPr>
          <a:xfrm>
            <a:off x="11618359" y="6498404"/>
            <a:ext cx="3972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59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348AD-3B56-44F4-8850-13DAE6C0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835572"/>
            <a:ext cx="9720072" cy="993228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Designing an Assignment for Human-AI Interaction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3459-4536-4512-A036-35C0FC0A5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91559"/>
            <a:ext cx="10348065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en-US" sz="2800" b="1" dirty="0">
                <a:cs typeface="Calibri"/>
              </a:rPr>
              <a:t>Identify</a:t>
            </a:r>
            <a:r>
              <a:rPr lang="en-US" sz="2800" dirty="0">
                <a:cs typeface="Calibri"/>
              </a:rPr>
              <a:t> </a:t>
            </a:r>
          </a:p>
          <a:p>
            <a:pPr marL="264795" lvl="1">
              <a:buFont typeface="Courier New" panose="020B0602020104020603" pitchFamily="34" charset="0"/>
              <a:buChar char="o"/>
            </a:pPr>
            <a:r>
              <a:rPr lang="en-US" sz="2400">
                <a:cs typeface="Calibri"/>
              </a:rPr>
              <a:t>which parts require distinctly human skills or knowledge</a:t>
            </a:r>
          </a:p>
          <a:p>
            <a:pPr marL="264795" lvl="1">
              <a:buFont typeface="Courier New" panose="020B0602020104020603" pitchFamily="34" charset="0"/>
              <a:buChar char="o"/>
            </a:pPr>
            <a:r>
              <a:rPr lang="en-US" sz="2400" dirty="0">
                <a:cs typeface="Calibri"/>
              </a:rPr>
              <a:t>which skills/tasks AI is good at, but students need to do themselves &amp; </a:t>
            </a:r>
            <a:r>
              <a:rPr lang="en-US" sz="2400" b="1" dirty="0">
                <a:cs typeface="Calibri"/>
              </a:rPr>
              <a:t>why</a:t>
            </a:r>
            <a:endParaRPr lang="en-US">
              <a:cs typeface="Calibri"/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en-US" sz="2800" b="1">
                <a:cs typeface="Calibri"/>
              </a:rPr>
              <a:t>Determine</a:t>
            </a:r>
          </a:p>
          <a:p>
            <a:pPr marL="264795" lvl="1">
              <a:buFont typeface="Courier New" panose="020B0602020104020603" pitchFamily="34" charset="0"/>
              <a:buChar char="o"/>
            </a:pPr>
            <a:r>
              <a:rPr lang="en-US" sz="2400" dirty="0">
                <a:cs typeface="Calibri"/>
              </a:rPr>
              <a:t>If students need to learn more </a:t>
            </a:r>
            <a:r>
              <a:rPr lang="en-US" sz="2400" b="1" dirty="0">
                <a:cs typeface="Calibri"/>
              </a:rPr>
              <a:t>about how to use AI</a:t>
            </a:r>
            <a:r>
              <a:rPr lang="en-US" sz="2400">
                <a:cs typeface="Calibri"/>
              </a:rPr>
              <a:t> tools for the assignment</a:t>
            </a:r>
            <a:endParaRPr lang="en-US" sz="2400">
              <a:ea typeface="Calibri"/>
              <a:cs typeface="Calibri"/>
            </a:endParaRPr>
          </a:p>
          <a:p>
            <a:pPr marL="264795" lvl="1">
              <a:buFont typeface="Courier New" panose="020B0602020104020603" pitchFamily="34" charset="0"/>
              <a:buChar char="o"/>
            </a:pPr>
            <a:r>
              <a:rPr lang="en-US" sz="2400">
                <a:cs typeface="Calibri"/>
              </a:rPr>
              <a:t>How much </a:t>
            </a:r>
            <a:r>
              <a:rPr lang="en-US" sz="2400" dirty="0">
                <a:cs typeface="Calibri"/>
              </a:rPr>
              <a:t>of the assignment should focus on the </a:t>
            </a:r>
            <a:r>
              <a:rPr lang="en-US" sz="2400" b="1" dirty="0">
                <a:cs typeface="Calibri"/>
              </a:rPr>
              <a:t>process</a:t>
            </a:r>
            <a:r>
              <a:rPr lang="en-US" sz="2400">
                <a:cs typeface="Calibri"/>
              </a:rPr>
              <a:t> of creating output</a:t>
            </a:r>
            <a:endParaRPr lang="en-US" sz="2400">
              <a:ea typeface="Calibri"/>
              <a:cs typeface="Calibri"/>
            </a:endParaRPr>
          </a:p>
          <a:p>
            <a:pPr marL="264795" lvl="1">
              <a:buFont typeface="Courier New" panose="020B0602020104020603" pitchFamily="34" charset="0"/>
              <a:buChar char="o"/>
            </a:pPr>
            <a:r>
              <a:rPr lang="en-US" sz="2400">
                <a:cs typeface="Calibri"/>
              </a:rPr>
              <a:t>If successful completion of the assignment requires developing output </a:t>
            </a:r>
            <a:r>
              <a:rPr lang="en-US" sz="2400" dirty="0">
                <a:cs typeface="Calibri"/>
              </a:rPr>
              <a:t>evaluation skills</a:t>
            </a:r>
            <a:endParaRPr lang="en-US" sz="2400">
              <a:ea typeface="Calibri"/>
              <a:cs typeface="Calibri"/>
            </a:endParaRPr>
          </a:p>
          <a:p>
            <a:pPr marL="264795" lvl="1">
              <a:buFont typeface="Courier New" panose="020B0604020202020204" pitchFamily="34" charset="0"/>
              <a:buChar char="o"/>
            </a:pP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0813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9A5C7-A286-4C04-A5BD-E6C6CFC0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907044"/>
            <a:ext cx="9720072" cy="84002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Decision 2: How much should policies vary?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191FC-ACDA-47FD-9507-F0E5DCE6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020364"/>
            <a:ext cx="9720073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Between two versions of the same course?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Between a lower-level and an upper-level course?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Between courses for majors and non-majors?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Between content and method-oriented courses?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64795" lvl="1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EFB59-2F82-A5D3-FD65-B70C073FFD2C}"/>
              </a:ext>
            </a:extLst>
          </p:cNvPr>
          <p:cNvSpPr txBox="1"/>
          <p:nvPr/>
        </p:nvSpPr>
        <p:spPr>
          <a:xfrm>
            <a:off x="11258938" y="6096000"/>
            <a:ext cx="701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517832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9A5C7-A286-4C04-A5BD-E6C6CFC0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907044"/>
            <a:ext cx="9720072" cy="840022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What can program-level curricula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191FC-ACDA-47FD-9507-F0E5DCE6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020364"/>
            <a:ext cx="9720073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en-US" sz="2800" dirty="0">
                <a:latin typeface="TW Cen MT"/>
                <a:ea typeface="Open Sans"/>
                <a:cs typeface="Open Sans"/>
              </a:rPr>
              <a:t>What do we want the students in our academic program to know and be able to do with (or without) generative AI?</a:t>
            </a:r>
            <a:endParaRPr lang="en-US" sz="2800">
              <a:latin typeface="TW Cen MT"/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en-US" sz="2800" dirty="0">
                <a:latin typeface="TW Cen MT"/>
                <a:ea typeface="Open Sans"/>
                <a:cs typeface="Open Sans"/>
              </a:rPr>
              <a:t>At what point in our academic program—that is, in what specific courses—will students learn these skills?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en-US" sz="2800" dirty="0">
                <a:latin typeface="TW Cen MT"/>
                <a:ea typeface="Open Sans"/>
                <a:cs typeface="Open Sans"/>
              </a:rPr>
              <a:t>Does our academic program need a discipline-specific, program-level learning outcome about generative AI?</a:t>
            </a:r>
          </a:p>
          <a:p>
            <a:pPr>
              <a:buFont typeface="Arial" panose="020B0602020104020603" pitchFamily="34" charset="0"/>
              <a:buChar char="•"/>
            </a:pPr>
            <a:endParaRPr lang="en-US" sz="2800" dirty="0"/>
          </a:p>
          <a:p>
            <a:pPr>
              <a:buFont typeface="Arial" panose="020B0602020104020603" pitchFamily="34" charset="0"/>
              <a:buChar char="•"/>
            </a:pPr>
            <a:endParaRPr lang="en-US" sz="2800" dirty="0"/>
          </a:p>
          <a:p>
            <a:pPr marL="264795" lvl="1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EFB59-2F82-A5D3-FD65-B70C073FFD2C}"/>
              </a:ext>
            </a:extLst>
          </p:cNvPr>
          <p:cNvSpPr txBox="1"/>
          <p:nvPr/>
        </p:nvSpPr>
        <p:spPr>
          <a:xfrm>
            <a:off x="11258938" y="6096000"/>
            <a:ext cx="701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FC10A-74B7-16F7-CAB7-AA02B6134C26}"/>
              </a:ext>
            </a:extLst>
          </p:cNvPr>
          <p:cNvSpPr txBox="1"/>
          <p:nvPr/>
        </p:nvSpPr>
        <p:spPr>
          <a:xfrm>
            <a:off x="806012" y="5631816"/>
            <a:ext cx="108088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Center for Teaching Innovation, Cornell University: </a:t>
            </a:r>
            <a:r>
              <a:rPr lang="en-US" dirty="0">
                <a:ea typeface="+mn-lt"/>
                <a:cs typeface="+mn-lt"/>
                <a:hlinkClick r:id="rId2"/>
              </a:rPr>
              <a:t>https://teaching.cornell.edu/programs/faculty-instructors/curriculum-mapping-support-incorporating-generative-ai-your-academic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8316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9A5C7-A286-4C04-A5BD-E6C6CFC0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814276"/>
            <a:ext cx="9720072" cy="106765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4400" dirty="0"/>
              <a:t>Decision 3: How will you explain your AI policies to your students?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8E7807A-2A6D-4D27-95F3-45062C07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E438D1-3770-69D8-CBA6-77D4E3694BBB}"/>
              </a:ext>
            </a:extLst>
          </p:cNvPr>
          <p:cNvSpPr txBox="1"/>
          <p:nvPr/>
        </p:nvSpPr>
        <p:spPr>
          <a:xfrm>
            <a:off x="11258938" y="6096000"/>
            <a:ext cx="701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01410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6FDC0-2581-91E2-3C29-1DC7FE2F7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554" y="774725"/>
            <a:ext cx="10495168" cy="1033669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chemeClr val="tx1"/>
                </a:solidFill>
                <a:latin typeface="Tw Cen MT Condensed"/>
                <a:cs typeface="Calibri Light"/>
              </a:rPr>
              <a:t>Determine how (and why/why not) students can use GAI tools in your course</a:t>
            </a:r>
            <a:endParaRPr lang="en-US" sz="3400" b="1" dirty="0">
              <a:solidFill>
                <a:schemeClr val="tx1"/>
              </a:solidFill>
              <a:latin typeface="Tw Cen MT Condense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75CAD-6706-49E8-719E-8B6F75A14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854" y="2006586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en-US" sz="2800" b="1">
                <a:cs typeface="Calibri"/>
              </a:rPr>
              <a:t>Plan</a:t>
            </a:r>
            <a:r>
              <a:rPr lang="en-US" sz="2800">
                <a:cs typeface="Calibri"/>
              </a:rPr>
              <a:t> how </a:t>
            </a:r>
            <a:r>
              <a:rPr lang="en-US" sz="2800" dirty="0">
                <a:cs typeface="Calibri"/>
              </a:rPr>
              <a:t>you will discuss the use of generative AI tools with your students</a:t>
            </a:r>
            <a:endParaRPr lang="en-US" sz="2800"/>
          </a:p>
          <a:p>
            <a:pPr>
              <a:buFont typeface="Arial" panose="020B0602020104020603" pitchFamily="34" charset="0"/>
              <a:buChar char="•"/>
            </a:pPr>
            <a:r>
              <a:rPr lang="en-US" sz="2800" b="1">
                <a:latin typeface="Tw Cen MT"/>
                <a:cs typeface="Calibri"/>
              </a:rPr>
              <a:t>Ask</a:t>
            </a:r>
            <a:r>
              <a:rPr lang="en-US" sz="2800">
                <a:latin typeface="Tw Cen MT"/>
                <a:cs typeface="Calibri"/>
              </a:rPr>
              <a:t> your students how they use AI tools</a:t>
            </a:r>
            <a:endParaRPr lang="en-US" sz="2800" dirty="0">
              <a:latin typeface="Tw Cen MT"/>
              <a:cs typeface="Calibri"/>
            </a:endParaRPr>
          </a:p>
          <a:p>
            <a:pPr marL="264795" lvl="1" indent="-457200">
              <a:buFont typeface="Courier New,monospace" panose="020B0602020104020603" pitchFamily="34" charset="0"/>
              <a:buChar char="o"/>
            </a:pPr>
            <a:r>
              <a:rPr lang="en-US" sz="2400" dirty="0">
                <a:latin typeface="TW Cen MT"/>
                <a:cs typeface="Calibri"/>
                <a:hlinkClick r:id="rId3"/>
              </a:rPr>
              <a:t>https://tinyurl.com/AI-survey-example</a:t>
            </a:r>
            <a:endParaRPr lang="en-US" sz="2400">
              <a:latin typeface="Tw Cen MT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2020104020603" pitchFamily="34" charset="0"/>
              <a:buChar char="•"/>
            </a:pPr>
            <a:r>
              <a:rPr lang="en-US" sz="2800" b="1">
                <a:latin typeface="TW Cen MT"/>
                <a:cs typeface="Calibri"/>
              </a:rPr>
              <a:t>Explain </a:t>
            </a:r>
            <a:r>
              <a:rPr lang="en-US" sz="2800">
                <a:latin typeface="TW Cen MT"/>
                <a:cs typeface="Calibri"/>
              </a:rPr>
              <a:t>to students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2020104020603" pitchFamily="34" charset="0"/>
              <a:buChar char="•"/>
            </a:pPr>
            <a:r>
              <a:rPr lang="en-US" sz="2800">
                <a:latin typeface="TW Cen MT"/>
                <a:cs typeface="Calibri"/>
              </a:rPr>
              <a:t>When &amp; how AI can be useful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2020104020603" pitchFamily="34" charset="0"/>
              <a:buChar char="•"/>
            </a:pPr>
            <a:r>
              <a:rPr lang="en-US" sz="2800">
                <a:latin typeface="TW Cen MT"/>
                <a:cs typeface="Calibri"/>
              </a:rPr>
              <a:t>When &amp; why it isn’t: “What you gain if you refrain”</a:t>
            </a:r>
            <a:endParaRPr lang="en-US"/>
          </a:p>
          <a:p>
            <a:pPr marL="0" indent="0">
              <a:buNone/>
            </a:pPr>
            <a:endParaRPr lang="en-US" sz="3200" dirty="0"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0F7E4-63E6-D283-ADD5-32A0B71DD37D}"/>
              </a:ext>
            </a:extLst>
          </p:cNvPr>
          <p:cNvSpPr txBox="1"/>
          <p:nvPr/>
        </p:nvSpPr>
        <p:spPr>
          <a:xfrm>
            <a:off x="11258938" y="6096000"/>
            <a:ext cx="701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69068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9A5C7-A286-4C04-A5BD-E6C6CFC0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814276"/>
            <a:ext cx="9720072" cy="106765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4400"/>
              <a:t>students face a varied academic landscape </a:t>
            </a:r>
          </a:p>
        </p:txBody>
      </p:sp>
      <p:pic>
        <p:nvPicPr>
          <p:cNvPr id="5" name="Content Placeholder 4" descr="Graphic showing four levels of AI use/non-use, with language that can be adapted for students. See this URL: https://commonwealthteaching.psu.edu/ai-use-guide/">
            <a:extLst>
              <a:ext uri="{FF2B5EF4-FFF2-40B4-BE49-F238E27FC236}">
                <a16:creationId xmlns:a16="http://schemas.microsoft.com/office/drawing/2014/main" id="{E077AA0D-617A-43F6-A8C9-584DDB067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35054" y="1976942"/>
            <a:ext cx="3709146" cy="450396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736C17-AE2F-4130-9154-704C41725579}"/>
              </a:ext>
            </a:extLst>
          </p:cNvPr>
          <p:cNvSpPr txBox="1"/>
          <p:nvPr/>
        </p:nvSpPr>
        <p:spPr>
          <a:xfrm>
            <a:off x="935367" y="2160845"/>
            <a:ext cx="5577977" cy="51942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>
                <a:solidFill>
                  <a:srgbClr val="0D0D0D"/>
                </a:solidFill>
                <a:latin typeface="Tw Cen MT Condensed"/>
              </a:rPr>
              <a:t>Make YOUR guidelines specific </a:t>
            </a:r>
            <a:endParaRPr lang="en-US"/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2700" b="1" dirty="0">
                <a:latin typeface="TW Cen MT"/>
              </a:rPr>
              <a:t>Resource:</a:t>
            </a:r>
            <a:r>
              <a:rPr lang="en-US" sz="2700" dirty="0">
                <a:latin typeface="TW Cen MT"/>
              </a:rPr>
              <a:t> open source </a:t>
            </a:r>
            <a:r>
              <a:rPr lang="en-US" sz="2700" dirty="0">
                <a:latin typeface="TW Cen MT"/>
                <a:hlinkClick r:id="rId4"/>
              </a:rPr>
              <a:t>google document</a:t>
            </a:r>
            <a:r>
              <a:rPr lang="en-US" sz="2700" dirty="0">
                <a:latin typeface="TW Cen MT"/>
              </a:rPr>
              <a:t> outlines a range of examples of how AI </a:t>
            </a:r>
            <a:r>
              <a:rPr lang="en-US" sz="2700">
                <a:latin typeface="TW Cen MT"/>
              </a:rPr>
              <a:t>can or cannot be used 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sz="1700" dirty="0">
                <a:latin typeface="TW Cen MT"/>
                <a:hlinkClick r:id="rId5"/>
              </a:rPr>
              <a:t>https://tinyurl.com/Torrey-Trust-826</a:t>
            </a:r>
            <a:r>
              <a:rPr lang="en-US" sz="1700" dirty="0">
                <a:latin typeface="TW Cen MT"/>
              </a:rPr>
              <a:t> </a:t>
            </a:r>
            <a:endParaRPr lang="en-US" dirty="0"/>
          </a:p>
          <a:p>
            <a:r>
              <a:rPr lang="en-US" sz="2800" dirty="0"/>
              <a:t> </a:t>
            </a:r>
          </a:p>
          <a:p>
            <a:r>
              <a:rPr lang="en-US" sz="2800" b="1"/>
              <a:t>Resource:</a:t>
            </a:r>
            <a:r>
              <a:rPr lang="en-US" sz="2800"/>
              <a:t> Generative AI Acceptable Use </a:t>
            </a:r>
            <a:r>
              <a:rPr lang="en-US" sz="2800" dirty="0">
                <a:hlinkClick r:id="rId6"/>
              </a:rPr>
              <a:t>Guide</a:t>
            </a:r>
            <a:r>
              <a:rPr lang="en-US" sz="2800" dirty="0"/>
              <a:t> </a:t>
            </a:r>
            <a:r>
              <a:rPr lang="en-US" dirty="0">
                <a:latin typeface="Calibri"/>
                <a:ea typeface="Calibri"/>
                <a:cs typeface="Calibri"/>
                <a:hlinkClick r:id="rId6"/>
              </a:rPr>
              <a:t>https://commonwealthteaching.psu.edu/ai-use-guide/</a:t>
            </a:r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A0304-CA2B-3AD9-E4BF-A0A5767C9B9B}"/>
              </a:ext>
            </a:extLst>
          </p:cNvPr>
          <p:cNvSpPr txBox="1"/>
          <p:nvPr/>
        </p:nvSpPr>
        <p:spPr>
          <a:xfrm>
            <a:off x="11258938" y="6096000"/>
            <a:ext cx="701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34203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68D56-3AE7-9840-CA85-C3139328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TW Cen MT"/>
              </a:rPr>
              <a:t>Make your guidelines specific: Another example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402EA7-815C-3780-BBEE-1ECF76CAC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D0D0D"/>
                </a:solidFill>
                <a:latin typeface="TW Cen MT"/>
              </a:rPr>
              <a:t>Christina Dimicelli </a:t>
            </a:r>
            <a:endParaRPr lang="en-US" sz="1200">
              <a:latin typeface="TW Cen MT"/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D0D0D"/>
                </a:solidFill>
                <a:latin typeface="TW Cen MT"/>
              </a:rPr>
              <a:t>Director of Edtech Learning &amp; Growth, Pinkerton Academy</a:t>
            </a:r>
            <a:endParaRPr lang="en-US" sz="1200" dirty="0"/>
          </a:p>
        </p:txBody>
      </p:sp>
      <p:pic>
        <p:nvPicPr>
          <p:cNvPr id="7" name="Content Placeholder 6" descr="A diagram of a student&#10;&#10;Description automatically generated">
            <a:extLst>
              <a:ext uri="{FF2B5EF4-FFF2-40B4-BE49-F238E27FC236}">
                <a16:creationId xmlns:a16="http://schemas.microsoft.com/office/drawing/2014/main" id="{F64414F8-30D0-ECF2-4FC4-45B492E9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42" y="760176"/>
            <a:ext cx="6909577" cy="5337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766305-CB2B-0200-5C7B-717C4B8A734C}"/>
              </a:ext>
            </a:extLst>
          </p:cNvPr>
          <p:cNvSpPr txBox="1"/>
          <p:nvPr/>
        </p:nvSpPr>
        <p:spPr>
          <a:xfrm>
            <a:off x="11258938" y="6096000"/>
            <a:ext cx="701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59560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589C3-CA8C-2294-F974-A2438C18C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24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2500" b="1">
                <a:latin typeface="Calibri"/>
                <a:cs typeface="Calibri"/>
              </a:rPr>
              <a:t>Schreyer consultants can help</a:t>
            </a:r>
            <a:endParaRPr lang="en-US" sz="2500" b="1">
              <a:cs typeface="Calibri Light"/>
            </a:endParaRPr>
          </a:p>
        </p:txBody>
      </p:sp>
      <p:pic>
        <p:nvPicPr>
          <p:cNvPr id="4" name="Picture 3" descr="Ladder and cloud">
            <a:extLst>
              <a:ext uri="{FF2B5EF4-FFF2-40B4-BE49-F238E27FC236}">
                <a16:creationId xmlns:a16="http://schemas.microsoft.com/office/drawing/2014/main" id="{ECD575C0-4E69-E56D-FBAA-1B3DD1B734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21033"/>
          <a:stretch/>
        </p:blipFill>
        <p:spPr>
          <a:xfrm>
            <a:off x="20" y="431"/>
            <a:ext cx="8648680" cy="68559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BD198-4F19-6C20-D88B-D5FA533BC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243" y="2418408"/>
            <a:ext cx="2942813" cy="35402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cs typeface="Calibri"/>
              </a:rPr>
              <a:t>Contact</a:t>
            </a:r>
          </a:p>
          <a:p>
            <a:pPr marL="0" indent="0">
              <a:buNone/>
            </a:pPr>
            <a:r>
              <a:rPr lang="en-US" sz="2000" b="1">
                <a:latin typeface="TW Cen MT"/>
                <a:cs typeface="Calibri"/>
              </a:rPr>
              <a:t>Chas Brua: </a:t>
            </a:r>
            <a:r>
              <a:rPr lang="en-US" sz="2000" b="1" dirty="0">
                <a:latin typeface="TW Cen MT"/>
                <a:cs typeface="Calibri"/>
                <a:hlinkClick r:id="rId3"/>
              </a:rPr>
              <a:t>crb129@psu.edu</a:t>
            </a:r>
            <a:r>
              <a:rPr lang="en-US" sz="2000" b="1" dirty="0">
                <a:latin typeface="TW Cen MT"/>
                <a:cs typeface="Calibri"/>
              </a:rPr>
              <a:t> </a:t>
            </a:r>
            <a:endParaRPr lang="en-US" dirty="0"/>
          </a:p>
          <a:p>
            <a:pPr marL="0" indent="0">
              <a:buNone/>
            </a:pPr>
            <a:r>
              <a:rPr lang="en-US" sz="2000" b="1">
                <a:cs typeface="Calibri"/>
              </a:rPr>
              <a:t>Larkin Hood: </a:t>
            </a:r>
            <a:r>
              <a:rPr lang="en-US" sz="2000" b="1" dirty="0">
                <a:cs typeface="Calibri" panose="020F0502020204030204"/>
                <a:hlinkClick r:id="rId4"/>
              </a:rPr>
              <a:t>lnh2@psu.edu</a:t>
            </a:r>
            <a:r>
              <a:rPr lang="en-US" sz="2000" b="1" dirty="0">
                <a:cs typeface="Calibri"/>
              </a:rPr>
              <a:t>  </a:t>
            </a:r>
          </a:p>
          <a:p>
            <a:pPr marL="0" indent="0">
              <a:buNone/>
            </a:pPr>
            <a:r>
              <a:rPr lang="en-US" sz="2000" b="1">
                <a:cs typeface="Calibri" panose="020F0502020204030204"/>
              </a:rPr>
              <a:t>Schreyer Institute: </a:t>
            </a:r>
            <a:r>
              <a:rPr lang="en-US" sz="2000" b="1" dirty="0">
                <a:cs typeface="Calibri" panose="020F0502020204030204"/>
                <a:hlinkClick r:id="rId5"/>
              </a:rPr>
              <a:t>site@psu.edu</a:t>
            </a:r>
            <a:endParaRPr lang="en-US" sz="2000" b="1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>
              <a:cs typeface="Calibri" panose="020F0502020204030204"/>
            </a:endParaRPr>
          </a:p>
          <a:p>
            <a:pPr marL="0" indent="0">
              <a:buNone/>
            </a:pPr>
            <a:endParaRPr lang="en-US" sz="2000"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CA631C-9FCC-D14D-CD71-25A87AE7F110}"/>
              </a:ext>
            </a:extLst>
          </p:cNvPr>
          <p:cNvSpPr txBox="1"/>
          <p:nvPr/>
        </p:nvSpPr>
        <p:spPr>
          <a:xfrm>
            <a:off x="11618359" y="6498404"/>
            <a:ext cx="3972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L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69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8E340-44BD-C22B-0A65-F5560152A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Please give us your feedback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52D6D7-1A58-0231-F1E0-8524B63A1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Content Placeholder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4C6F17D-DAAD-80E6-D99B-AB3F93F08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27021"/>
            <a:ext cx="5455921" cy="54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38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8E340-44BD-C22B-0A65-F5560152A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Please give us your feedback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52D6D7-1A58-0231-F1E0-8524B63A1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Content Placeholder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4C6F17D-DAAD-80E6-D99B-AB3F93F08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27021"/>
            <a:ext cx="5455921" cy="54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84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hreyer Institute for Teaching Excellence logo">
            <a:extLst>
              <a:ext uri="{FF2B5EF4-FFF2-40B4-BE49-F238E27FC236}">
                <a16:creationId xmlns:a16="http://schemas.microsoft.com/office/drawing/2014/main" id="{DB331114-F4C3-54D9-DA65-528A38A0E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089" y="365189"/>
            <a:ext cx="5154991" cy="577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0CA1D-30E3-AE34-C060-BC130D5B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Follow Us</a:t>
            </a:r>
          </a:p>
        </p:txBody>
      </p:sp>
      <p:pic>
        <p:nvPicPr>
          <p:cNvPr id="7" name="Picture 6" descr="Facebook icon">
            <a:extLst>
              <a:ext uri="{FF2B5EF4-FFF2-40B4-BE49-F238E27FC236}">
                <a16:creationId xmlns:a16="http://schemas.microsoft.com/office/drawing/2014/main" id="{CA7F8AB1-2254-4A87-9F73-FB40D5FBFDE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8687" y="3206880"/>
            <a:ext cx="235132" cy="457200"/>
          </a:xfrm>
          <a:prstGeom prst="rect">
            <a:avLst/>
          </a:prstGeom>
          <a:noFill/>
        </p:spPr>
      </p:pic>
      <p:pic>
        <p:nvPicPr>
          <p:cNvPr id="9" name="Picture 8" descr="Instagram icon">
            <a:extLst>
              <a:ext uri="{FF2B5EF4-FFF2-40B4-BE49-F238E27FC236}">
                <a16:creationId xmlns:a16="http://schemas.microsoft.com/office/drawing/2014/main" id="{A1EB947F-AF64-2036-0155-93894021EF6F}"/>
              </a:ext>
            </a:extLst>
          </p:cNvPr>
          <p:cNvPicPr>
            <a:picLocks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6470" y="2113591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Kaltura icon">
            <a:extLst>
              <a:ext uri="{FF2B5EF4-FFF2-40B4-BE49-F238E27FC236}">
                <a16:creationId xmlns:a16="http://schemas.microsoft.com/office/drawing/2014/main" id="{2C524476-0563-4952-B90F-E3B9B6F1B862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9695" y="5389771"/>
            <a:ext cx="458883" cy="466344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4F27C5-168C-C5FB-39BB-CF50EE00D3E7}"/>
              </a:ext>
            </a:extLst>
          </p:cNvPr>
          <p:cNvSpPr txBox="1"/>
          <p:nvPr/>
        </p:nvSpPr>
        <p:spPr>
          <a:xfrm>
            <a:off x="2315868" y="3112314"/>
            <a:ext cx="376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Main page</a:t>
            </a:r>
          </a:p>
          <a:p>
            <a:r>
              <a:rPr lang="en-US"/>
              <a:t>facebook.com/SITE.PSU</a:t>
            </a:r>
          </a:p>
        </p:txBody>
      </p:sp>
      <p:pic>
        <p:nvPicPr>
          <p:cNvPr id="17" name="Picture 16" descr="Email icon">
            <a:extLst>
              <a:ext uri="{FF2B5EF4-FFF2-40B4-BE49-F238E27FC236}">
                <a16:creationId xmlns:a16="http://schemas.microsoft.com/office/drawing/2014/main" id="{5A9C3BC9-75BD-A3F9-3450-AC5491715C73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394" y="2113591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inkedIn icon">
            <a:extLst>
              <a:ext uri="{FF2B5EF4-FFF2-40B4-BE49-F238E27FC236}">
                <a16:creationId xmlns:a16="http://schemas.microsoft.com/office/drawing/2014/main" id="{0F1095A7-2547-F85F-4E0A-9303917D7C1B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6470" y="3206431"/>
            <a:ext cx="457200" cy="457200"/>
          </a:xfrm>
          <a:prstGeom prst="rect">
            <a:avLst/>
          </a:prstGeom>
          <a:noFill/>
        </p:spPr>
      </p:pic>
      <p:pic>
        <p:nvPicPr>
          <p:cNvPr id="18" name="Picture 17" descr="Website icon">
            <a:extLst>
              <a:ext uri="{FF2B5EF4-FFF2-40B4-BE49-F238E27FC236}">
                <a16:creationId xmlns:a16="http://schemas.microsoft.com/office/drawing/2014/main" id="{5E5A1FC6-960C-C3F9-45F5-EA9D3498823A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6470" y="4387022"/>
            <a:ext cx="457200" cy="4572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85E795-8E79-F452-B981-C4C62DC1A83C}"/>
              </a:ext>
            </a:extLst>
          </p:cNvPr>
          <p:cNvSpPr txBox="1"/>
          <p:nvPr/>
        </p:nvSpPr>
        <p:spPr>
          <a:xfrm>
            <a:off x="2315868" y="2157525"/>
            <a:ext cx="331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site@psu.edu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1DF4D-A788-08F2-4ACD-A52FFE923BA8}"/>
              </a:ext>
            </a:extLst>
          </p:cNvPr>
          <p:cNvSpPr txBox="1"/>
          <p:nvPr/>
        </p:nvSpPr>
        <p:spPr>
          <a:xfrm>
            <a:off x="7680960" y="2124062"/>
            <a:ext cx="401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instagram.com/</a:t>
            </a:r>
            <a:r>
              <a:rPr lang="en-US" err="1"/>
              <a:t>site_psu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D14BB-EDA3-2644-7301-67245890BA07}"/>
              </a:ext>
            </a:extLst>
          </p:cNvPr>
          <p:cNvSpPr txBox="1"/>
          <p:nvPr/>
        </p:nvSpPr>
        <p:spPr>
          <a:xfrm>
            <a:off x="7680960" y="4429355"/>
            <a:ext cx="401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schreyerinstitute.psu.edu </a:t>
            </a:r>
          </a:p>
        </p:txBody>
      </p:sp>
      <p:pic>
        <p:nvPicPr>
          <p:cNvPr id="3" name="Picture 2" descr="Facebook icon">
            <a:extLst>
              <a:ext uri="{FF2B5EF4-FFF2-40B4-BE49-F238E27FC236}">
                <a16:creationId xmlns:a16="http://schemas.microsoft.com/office/drawing/2014/main" id="{EA3EF3C7-7B80-6028-9913-C22CCE2C9EA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530" y="4297671"/>
            <a:ext cx="235132" cy="4572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F35EC6-757D-47FA-3E8A-821BB7D630B2}"/>
              </a:ext>
            </a:extLst>
          </p:cNvPr>
          <p:cNvSpPr txBox="1"/>
          <p:nvPr/>
        </p:nvSpPr>
        <p:spPr>
          <a:xfrm>
            <a:off x="2315868" y="4203105"/>
            <a:ext cx="4010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Graduate Instructors and TAs Page</a:t>
            </a:r>
          </a:p>
          <a:p>
            <a:r>
              <a:rPr lang="en-US" err="1"/>
              <a:t>facebook.com</a:t>
            </a:r>
            <a:r>
              <a:rPr lang="en-US"/>
              <a:t>/</a:t>
            </a:r>
            <a:r>
              <a:rPr lang="en-US" err="1"/>
              <a:t>PSUteach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3CEFFE-C100-3B0F-032A-49EDF7819065}"/>
              </a:ext>
            </a:extLst>
          </p:cNvPr>
          <p:cNvSpPr txBox="1"/>
          <p:nvPr/>
        </p:nvSpPr>
        <p:spPr>
          <a:xfrm>
            <a:off x="2315868" y="5432845"/>
            <a:ext cx="356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tinyurl.com</a:t>
            </a:r>
            <a:r>
              <a:rPr lang="en-US"/>
              <a:t>/</a:t>
            </a:r>
            <a:r>
              <a:rPr lang="en-US" err="1"/>
              <a:t>schreyervideos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64256E-BBE6-1977-2AF5-AB7CC3A13901}"/>
              </a:ext>
            </a:extLst>
          </p:cNvPr>
          <p:cNvSpPr txBox="1"/>
          <p:nvPr/>
        </p:nvSpPr>
        <p:spPr>
          <a:xfrm>
            <a:off x="7680960" y="3112314"/>
            <a:ext cx="3672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linkedin.com</a:t>
            </a:r>
            <a:r>
              <a:rPr lang="en-US"/>
              <a:t>/company/</a:t>
            </a:r>
            <a:r>
              <a:rPr lang="en-US" err="1"/>
              <a:t>schreyer</a:t>
            </a:r>
            <a:r>
              <a:rPr lang="en-US"/>
              <a:t>-institute-for-teaching-excellence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72FF6D-6614-8D92-4E49-15AADB57E798}"/>
              </a:ext>
            </a:extLst>
          </p:cNvPr>
          <p:cNvSpPr txBox="1"/>
          <p:nvPr/>
        </p:nvSpPr>
        <p:spPr>
          <a:xfrm>
            <a:off x="11618359" y="6498404"/>
            <a:ext cx="3972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BD275-E7CD-476F-BE42-3B52F5494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goals for today’s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1A1B8-A5EC-44D3-BB88-5CCDB02E7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27858"/>
            <a:ext cx="9720073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sz="2400" dirty="0"/>
              <a:t>1. Articulate your rationale related to AI use in your own courses</a:t>
            </a:r>
          </a:p>
          <a:p>
            <a:r>
              <a:rPr lang="en-US" sz="2400" dirty="0"/>
              <a:t>2. Discuss potential differences in AI policies between individual courses </a:t>
            </a:r>
          </a:p>
          <a:p>
            <a:r>
              <a:rPr lang="en-US" sz="2400" dirty="0"/>
              <a:t>3. Reflect on how you will communicate your course AI policies to your students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3AD7B6-B9B9-7B31-E892-0F77DD4EA2FB}"/>
              </a:ext>
            </a:extLst>
          </p:cNvPr>
          <p:cNvSpPr txBox="1"/>
          <p:nvPr/>
        </p:nvSpPr>
        <p:spPr>
          <a:xfrm>
            <a:off x="11258938" y="6096000"/>
            <a:ext cx="701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2444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2A23-7E4A-49D8-9C38-B0606924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 Describe your experience with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82A27-C6E5-4FD5-9BB6-05CE844D0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Hold up the number of fingers that corresponds to your answer:</a:t>
            </a:r>
          </a:p>
          <a:p>
            <a:endParaRPr lang="en-US" dirty="0"/>
          </a:p>
          <a:p>
            <a:r>
              <a:rPr lang="en-US" dirty="0"/>
              <a:t>1. No experience yet</a:t>
            </a:r>
          </a:p>
          <a:p>
            <a:r>
              <a:rPr lang="en-US" dirty="0"/>
              <a:t>2. I’ve tried AI a little</a:t>
            </a:r>
          </a:p>
          <a:p>
            <a:r>
              <a:rPr lang="en-US" dirty="0"/>
              <a:t>3. I’ve used AI a lot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03822E-4391-41AC-908C-A2325E52E147}"/>
              </a:ext>
            </a:extLst>
          </p:cNvPr>
          <p:cNvSpPr txBox="1"/>
          <p:nvPr/>
        </p:nvSpPr>
        <p:spPr>
          <a:xfrm>
            <a:off x="1187532" y="5371605"/>
            <a:ext cx="833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answered “1” or “2,” consider exploring with Microsoft Copilot via your Penn State account: </a:t>
            </a:r>
            <a:r>
              <a:rPr lang="en-U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https://psu.instructure.com/courses/2356852</a:t>
            </a:r>
            <a:r>
              <a:rPr lang="en-US" b="1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4D614-403A-C3A3-33C5-AEAB45A8235E}"/>
              </a:ext>
            </a:extLst>
          </p:cNvPr>
          <p:cNvSpPr txBox="1"/>
          <p:nvPr/>
        </p:nvSpPr>
        <p:spPr>
          <a:xfrm>
            <a:off x="11258938" y="6096000"/>
            <a:ext cx="701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4259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9A5C7-A286-4C04-A5BD-E6C6CFC0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907044"/>
            <a:ext cx="9720072" cy="84002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4800" dirty="0"/>
              <a:t>Decision 1: articulate your own rationale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191FC-ACDA-47FD-9507-F0E5DCE66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882149-2114-024D-A2A5-845D381253EB}"/>
              </a:ext>
            </a:extLst>
          </p:cNvPr>
          <p:cNvSpPr txBox="1"/>
          <p:nvPr/>
        </p:nvSpPr>
        <p:spPr>
          <a:xfrm>
            <a:off x="11258938" y="6096000"/>
            <a:ext cx="701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049860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2F5DE-0E51-1F93-0021-DDFDD180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29" y="662799"/>
            <a:ext cx="11764422" cy="137233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/>
                <a:cs typeface="Calibri"/>
              </a:rPr>
              <a:t>What do your students need to learn with, without, or about AI tools?</a:t>
            </a:r>
            <a:endParaRPr lang="en-US" sz="3600" b="1" dirty="0">
              <a:solidFill>
                <a:schemeClr val="tx1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52323-0D5F-6691-05A8-454944A73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33" y="1828783"/>
            <a:ext cx="10613030" cy="470899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lvl="1"/>
            <a:r>
              <a:rPr lang="en-US" sz="3200" dirty="0">
                <a:ea typeface="Calibri"/>
                <a:cs typeface="Calibri"/>
              </a:rPr>
              <a:t>What tasks in your discipline are AI tools </a:t>
            </a:r>
            <a:r>
              <a:rPr lang="en-US" sz="3200" b="1" dirty="0">
                <a:ea typeface="Calibri"/>
                <a:cs typeface="Calibri"/>
              </a:rPr>
              <a:t>good</a:t>
            </a:r>
            <a:r>
              <a:rPr lang="en-US" sz="3200" dirty="0">
                <a:ea typeface="Calibri"/>
                <a:cs typeface="Calibri"/>
              </a:rPr>
              <a:t> at?</a:t>
            </a:r>
          </a:p>
          <a:p>
            <a:pPr lvl="1"/>
            <a:endParaRPr lang="en-US" sz="3200" dirty="0">
              <a:ea typeface="Calibri"/>
              <a:cs typeface="Calibri"/>
            </a:endParaRPr>
          </a:p>
          <a:p>
            <a:pPr lvl="1"/>
            <a:r>
              <a:rPr lang="en-US" sz="3200" dirty="0">
                <a:ea typeface="Calibri"/>
                <a:cs typeface="Calibri"/>
              </a:rPr>
              <a:t>Are there some tasks AI tools cannot or should </a:t>
            </a:r>
            <a:r>
              <a:rPr lang="en-US" sz="3200" b="1" dirty="0">
                <a:ea typeface="Calibri"/>
                <a:cs typeface="Calibri"/>
              </a:rPr>
              <a:t>not </a:t>
            </a:r>
            <a:r>
              <a:rPr lang="en-US" sz="3200" dirty="0">
                <a:ea typeface="Calibri"/>
                <a:cs typeface="Calibri"/>
              </a:rPr>
              <a:t>do in your discipline?</a:t>
            </a:r>
          </a:p>
          <a:p>
            <a:pPr lvl="1"/>
            <a:endParaRPr lang="en-US" sz="3200" dirty="0">
              <a:ea typeface="Calibri"/>
              <a:cs typeface="Calibri"/>
            </a:endParaRPr>
          </a:p>
          <a:p>
            <a:pPr lvl="1"/>
            <a:r>
              <a:rPr lang="en-US" sz="3200" dirty="0">
                <a:ea typeface="Calibri"/>
                <a:cs typeface="Calibri"/>
              </a:rPr>
              <a:t>Is there anything students need to learn </a:t>
            </a:r>
            <a:r>
              <a:rPr lang="en-US" sz="3200" b="1" dirty="0">
                <a:ea typeface="Calibri"/>
                <a:cs typeface="Calibri"/>
              </a:rPr>
              <a:t>about</a:t>
            </a:r>
            <a:r>
              <a:rPr lang="en-US" sz="3200" dirty="0">
                <a:ea typeface="Calibri"/>
                <a:cs typeface="Calibri"/>
              </a:rPr>
              <a:t> AI tools within the context of your specific discipline and course?</a:t>
            </a:r>
          </a:p>
          <a:p>
            <a:endParaRPr lang="en-US" sz="3200" dirty="0"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3200" dirty="0">
                <a:ea typeface="Calibri"/>
                <a:cs typeface="Calibri"/>
              </a:rPr>
              <a:t> </a:t>
            </a:r>
          </a:p>
          <a:p>
            <a:pPr marL="457200" lvl="1" indent="0">
              <a:buNone/>
            </a:pPr>
            <a:endParaRPr lang="en-US" sz="20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 dirty="0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989F0-BD1B-763D-81EF-42CA17D222E1}"/>
              </a:ext>
            </a:extLst>
          </p:cNvPr>
          <p:cNvSpPr txBox="1"/>
          <p:nvPr/>
        </p:nvSpPr>
        <p:spPr>
          <a:xfrm>
            <a:off x="11618359" y="6498404"/>
            <a:ext cx="3972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0687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CD152-749A-CC11-D7E6-AB1A2CEE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451" y="849486"/>
            <a:ext cx="11218925" cy="877729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/>
                <a:cs typeface="Calibri"/>
              </a:rPr>
              <a:t>Find out how effective the tools are by trying them yourself </a:t>
            </a:r>
          </a:p>
        </p:txBody>
      </p:sp>
      <p:graphicFrame>
        <p:nvGraphicFramePr>
          <p:cNvPr id="5" name="Content Placeholder 2" descr="1) Prompt libraries are a useful resource. 2) Feed your assignments into generative AI apps and see what level of work is produced. ">
            <a:extLst>
              <a:ext uri="{FF2B5EF4-FFF2-40B4-BE49-F238E27FC236}">
                <a16:creationId xmlns:a16="http://schemas.microsoft.com/office/drawing/2014/main" id="{F246CE9B-2755-D145-921D-8CBAF2950C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93426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509938C3-D184-B717-690B-6F64DB0E541A}"/>
              </a:ext>
            </a:extLst>
          </p:cNvPr>
          <p:cNvSpPr txBox="1"/>
          <p:nvPr/>
        </p:nvSpPr>
        <p:spPr>
          <a:xfrm>
            <a:off x="11618359" y="6498404"/>
            <a:ext cx="3972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Calibri"/>
                <a:cs typeface="Calibri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84234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2F5DE-0E51-1F93-0021-DDFDD180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382" y="879500"/>
            <a:ext cx="3883246" cy="45280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think about your course policy by reviewing a key assignment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Calibri Light"/>
                <a:cs typeface="Calibri Light"/>
              </a:rPr>
            </a:b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tasks draw on distinctly human skills?</a:t>
            </a:r>
            <a:br>
              <a:rPr lang="en-US" sz="3600" b="1" dirty="0">
                <a:solidFill>
                  <a:schemeClr val="tx1"/>
                </a:solidFill>
                <a:ea typeface="Calibri Light"/>
                <a:cs typeface="Calibri Light"/>
              </a:rPr>
            </a:b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kern="1200" dirty="0">
                <a:solidFill>
                  <a:schemeClr val="tx1"/>
                </a:solidFill>
              </a:rPr>
              <a:t>What tasks align with AI capabilities? </a:t>
            </a:r>
            <a:endParaRPr lang="en-US" sz="3600" dirty="0">
              <a:solidFill>
                <a:schemeClr val="tx1"/>
              </a:solidFill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7" name="Content Placeholder 6" descr="Bloom's Taxonomy revisited to include recommendations for decision-making around use or non-use of AI in assignments.">
            <a:extLst>
              <a:ext uri="{FF2B5EF4-FFF2-40B4-BE49-F238E27FC236}">
                <a16:creationId xmlns:a16="http://schemas.microsoft.com/office/drawing/2014/main" id="{E1511DEE-7732-7823-33ED-96FB5AD5D2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480" t="5675" r="1586" b="4756"/>
          <a:stretch/>
        </p:blipFill>
        <p:spPr>
          <a:xfrm>
            <a:off x="5379367" y="199621"/>
            <a:ext cx="6309677" cy="64587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C2F245-8477-A1BF-5D9E-3F26E51D078A}"/>
              </a:ext>
            </a:extLst>
          </p:cNvPr>
          <p:cNvSpPr txBox="1"/>
          <p:nvPr/>
        </p:nvSpPr>
        <p:spPr>
          <a:xfrm>
            <a:off x="11690259" y="6282906"/>
            <a:ext cx="3853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38300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B35C6-D454-4474-5B89-AABBE34A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62" y="553200"/>
            <a:ext cx="7026144" cy="157644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kern="1200" dirty="0">
                <a:latin typeface="Calibri"/>
                <a:cs typeface="Calibri"/>
              </a:rPr>
              <a:t>Two Lanes: Designing AI </a:t>
            </a:r>
            <a:r>
              <a:rPr lang="en-US" sz="3600" b="1" i="1" kern="1200" dirty="0">
                <a:latin typeface="Calibri"/>
                <a:cs typeface="Calibri"/>
              </a:rPr>
              <a:t>out of</a:t>
            </a:r>
            <a:br>
              <a:rPr lang="en-US" sz="3600" b="1" kern="1200" dirty="0">
                <a:latin typeface="Calibri"/>
                <a:cs typeface="Calibri"/>
              </a:rPr>
            </a:br>
            <a:r>
              <a:rPr lang="en-US" sz="3600" b="1" kern="1200" dirty="0">
                <a:latin typeface="Calibri"/>
                <a:cs typeface="Calibri"/>
              </a:rPr>
              <a:t>or </a:t>
            </a:r>
            <a:r>
              <a:rPr lang="en-US" sz="3600" b="1" i="1" kern="1200" dirty="0">
                <a:latin typeface="Calibri"/>
                <a:cs typeface="Calibri"/>
              </a:rPr>
              <a:t>into </a:t>
            </a:r>
            <a:r>
              <a:rPr lang="en-US" sz="3600" b="1" dirty="0">
                <a:latin typeface="Calibri"/>
                <a:cs typeface="Calibri"/>
              </a:rPr>
              <a:t>Assignments</a:t>
            </a:r>
            <a:endParaRPr lang="en-US" sz="3600" b="1" kern="1200" dirty="0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75CF3-A286-2636-A710-9855484DCD92}"/>
              </a:ext>
            </a:extLst>
          </p:cNvPr>
          <p:cNvSpPr>
            <a:spLocks/>
          </p:cNvSpPr>
          <p:nvPr/>
        </p:nvSpPr>
        <p:spPr>
          <a:xfrm>
            <a:off x="840762" y="1975287"/>
            <a:ext cx="3100530" cy="36516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 defTabSz="731886">
              <a:spcAft>
                <a:spcPts val="522"/>
              </a:spcAft>
            </a:pPr>
            <a:r>
              <a:rPr lang="en-US" sz="2250" b="1" kern="1200" dirty="0">
                <a:latin typeface="+mn-lt"/>
                <a:ea typeface="+mn-lt"/>
                <a:cs typeface="+mn-lt"/>
              </a:rPr>
              <a:t>OUT</a:t>
            </a:r>
          </a:p>
          <a:p>
            <a:pPr defTabSz="731886">
              <a:spcAft>
                <a:spcPts val="522"/>
              </a:spcAft>
            </a:pPr>
            <a:r>
              <a:rPr lang="en-US" sz="2200" b="1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Are there components of my assignments where using </a:t>
            </a:r>
            <a:r>
              <a:rPr lang="en-US" sz="2200" b="1" kern="1200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AI tools</a:t>
            </a:r>
            <a:r>
              <a:rPr lang="en-US" sz="2200" b="1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 would defeat </a:t>
            </a:r>
            <a:r>
              <a:rPr lang="en-US" sz="2200" b="1" kern="1200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learning </a:t>
            </a:r>
            <a:r>
              <a:rPr lang="en-US" sz="2200" b="1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objectives</a:t>
            </a:r>
            <a:r>
              <a:rPr lang="en-US" sz="2200" b="1" kern="1200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?</a:t>
            </a:r>
            <a:r>
              <a:rPr lang="en-US" sz="2200" b="1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 </a:t>
            </a:r>
            <a:endParaRPr lang="en-US" sz="2200" dirty="0"/>
          </a:p>
          <a:p>
            <a:pPr defTabSz="731886">
              <a:spcAft>
                <a:spcPts val="522"/>
              </a:spcAft>
            </a:pPr>
            <a:endParaRPr lang="en-US" sz="2250" b="1" kern="1200" dirty="0">
              <a:latin typeface="+mn-lt"/>
              <a:cs typeface="Calibri"/>
            </a:endParaRPr>
          </a:p>
          <a:p>
            <a:pPr defTabSz="731886"/>
            <a:r>
              <a:rPr lang="en-US" sz="2200" b="1" dirty="0">
                <a:latin typeface="TW Cen MT"/>
                <a:ea typeface="Calibri"/>
                <a:cs typeface="Calibri"/>
              </a:rPr>
              <a:t>Are there tasks at which AI tools excel, but my students </a:t>
            </a:r>
            <a:r>
              <a:rPr lang="en-US" sz="2200" b="1" kern="1200" dirty="0">
                <a:latin typeface="TW Cen MT"/>
                <a:ea typeface="Calibri"/>
                <a:cs typeface="Calibri"/>
              </a:rPr>
              <a:t>need to </a:t>
            </a:r>
            <a:r>
              <a:rPr lang="en-US" sz="2200" b="1" dirty="0">
                <a:latin typeface="TW Cen MT"/>
                <a:ea typeface="Calibri"/>
                <a:cs typeface="Calibri"/>
              </a:rPr>
              <a:t>learn how to do independently (Why?)</a:t>
            </a:r>
          </a:p>
          <a:p>
            <a:pPr defTabSz="731886">
              <a:spcAft>
                <a:spcPts val="522"/>
              </a:spcAft>
            </a:pPr>
            <a:endParaRPr lang="en-US" sz="2250" b="1" kern="1200" dirty="0">
              <a:latin typeface="+mn-lt"/>
              <a:cs typeface="Calibri"/>
            </a:endParaRPr>
          </a:p>
          <a:p>
            <a:pPr defTabSz="731886">
              <a:spcAft>
                <a:spcPts val="522"/>
              </a:spcAft>
            </a:pPr>
            <a:endParaRPr lang="en-US" sz="2436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defTabSz="841248">
              <a:spcAft>
                <a:spcPts val="600"/>
              </a:spcAft>
            </a:pPr>
            <a:endParaRPr lang="en-US" sz="2800" dirty="0"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D7366D-32A2-5E38-0E33-2C1795025D7F}"/>
              </a:ext>
            </a:extLst>
          </p:cNvPr>
          <p:cNvSpPr>
            <a:spLocks/>
          </p:cNvSpPr>
          <p:nvPr/>
        </p:nvSpPr>
        <p:spPr>
          <a:xfrm>
            <a:off x="4062183" y="1975287"/>
            <a:ext cx="3085508" cy="36516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 defTabSz="731886">
              <a:spcAft>
                <a:spcPts val="522"/>
              </a:spcAft>
            </a:pPr>
            <a:r>
              <a:rPr lang="en-US" sz="2400" b="1" kern="1200" dirty="0">
                <a:latin typeface="+mn-lt"/>
                <a:ea typeface="+mn-lt"/>
                <a:cs typeface="+mn-lt"/>
              </a:rPr>
              <a:t>IN</a:t>
            </a:r>
          </a:p>
          <a:p>
            <a:pPr defTabSz="731886">
              <a:spcAft>
                <a:spcPts val="522"/>
              </a:spcAft>
            </a:pPr>
            <a:r>
              <a:rPr lang="en-US" sz="2400" b="1" kern="1200" dirty="0">
                <a:latin typeface="+mn-lt"/>
                <a:ea typeface="+mn-lt"/>
                <a:cs typeface="+mn-lt"/>
              </a:rPr>
              <a:t>How might interaction with AI tools </a:t>
            </a:r>
            <a:r>
              <a:rPr lang="en-US" sz="2400" b="1" i="1" kern="1200" dirty="0">
                <a:latin typeface="+mn-lt"/>
                <a:ea typeface="+mn-lt"/>
                <a:cs typeface="+mn-lt"/>
              </a:rPr>
              <a:t>benefit</a:t>
            </a:r>
            <a:r>
              <a:rPr lang="en-US" sz="2400" b="1" kern="1200" dirty="0">
                <a:latin typeface="+mn-lt"/>
                <a:ea typeface="+mn-lt"/>
                <a:cs typeface="+mn-lt"/>
              </a:rPr>
              <a:t> student learning? </a:t>
            </a:r>
          </a:p>
          <a:p>
            <a:pPr defTabSz="731886">
              <a:spcAft>
                <a:spcPts val="522"/>
              </a:spcAft>
            </a:pPr>
            <a:endParaRPr lang="en-US" sz="2400" b="1" kern="1200" dirty="0">
              <a:latin typeface="+mn-lt"/>
              <a:cs typeface="Calibri"/>
            </a:endParaRPr>
          </a:p>
          <a:p>
            <a:pPr defTabSz="731886">
              <a:spcAft>
                <a:spcPts val="522"/>
              </a:spcAft>
            </a:pPr>
            <a:r>
              <a:rPr lang="en-US" sz="2400" b="1" kern="1200" dirty="0">
                <a:latin typeface="+mn-lt"/>
                <a:ea typeface="+mn-ea"/>
                <a:cs typeface="Calibri"/>
              </a:rPr>
              <a:t>How might the use of AI tools open opportunities for assignments that demand more higher order thinking? </a:t>
            </a:r>
            <a:endParaRPr lang="en-US" sz="2400" b="1" kern="1200" dirty="0">
              <a:latin typeface="+mn-lt"/>
              <a:cs typeface="Calibri"/>
            </a:endParaRPr>
          </a:p>
          <a:p>
            <a:pPr defTabSz="841248">
              <a:spcAft>
                <a:spcPts val="600"/>
              </a:spcAft>
            </a:pPr>
            <a:endParaRPr lang="en-US" sz="2800" b="1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0FB8FE-6560-D291-3754-FAF3E46F9EF4}"/>
              </a:ext>
            </a:extLst>
          </p:cNvPr>
          <p:cNvSpPr txBox="1"/>
          <p:nvPr/>
        </p:nvSpPr>
        <p:spPr>
          <a:xfrm>
            <a:off x="11618359" y="6498404"/>
            <a:ext cx="3972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352BB2-7B49-41A1-B325-57373A984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56752" y="965884"/>
            <a:ext cx="4260630" cy="57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42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31F24598C7434E90CB389DD605EA1A" ma:contentTypeVersion="20" ma:contentTypeDescription="Create a new document." ma:contentTypeScope="" ma:versionID="b8ba397c6bc1e4eee3b115411ff539a7">
  <xsd:schema xmlns:xsd="http://www.w3.org/2001/XMLSchema" xmlns:xs="http://www.w3.org/2001/XMLSchema" xmlns:p="http://schemas.microsoft.com/office/2006/metadata/properties" xmlns:ns2="29a24ff3-4092-4929-956b-1ea5a10c163b" xmlns:ns3="f8e25273-8dac-4788-b6bb-6771c0342e4f" targetNamespace="http://schemas.microsoft.com/office/2006/metadata/properties" ma:root="true" ma:fieldsID="6a668e50f061d5cfe4cb8b5c94709fcb" ns2:_="" ns3:_="">
    <xsd:import namespace="29a24ff3-4092-4929-956b-1ea5a10c163b"/>
    <xsd:import namespace="f8e25273-8dac-4788-b6bb-6771c0342e4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a24ff3-4092-4929-956b-1ea5a10c16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3ea2cae-4cb9-4b8e-bdfd-c7be82f1c24a}" ma:internalName="TaxCatchAll" ma:showField="CatchAllData" ma:web="29a24ff3-4092-4929-956b-1ea5a10c16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25273-8dac-4788-b6bb-6771c0342e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8b28469-8996-4088-bd89-44d87d638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f8e25273-8dac-4788-b6bb-6771c0342e4f" xsi:nil="true"/>
    <TaxCatchAll xmlns="29a24ff3-4092-4929-956b-1ea5a10c163b" xsi:nil="true"/>
    <lcf76f155ced4ddcb4097134ff3c332f xmlns="f8e25273-8dac-4788-b6bb-6771c0342e4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86D669-66A0-4F95-873F-90DF053334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a24ff3-4092-4929-956b-1ea5a10c163b"/>
    <ds:schemaRef ds:uri="f8e25273-8dac-4788-b6bb-6771c0342e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8A2F88-55C5-4ED1-9541-807C65424763}">
  <ds:schemaRefs>
    <ds:schemaRef ds:uri="http://schemas.microsoft.com/office/2006/metadata/properties"/>
    <ds:schemaRef ds:uri="http://purl.org/dc/terms/"/>
    <ds:schemaRef ds:uri="http://www.w3.org/XML/1998/namespace"/>
    <ds:schemaRef ds:uri="71af3243-3dd4-4a8d-8c0d-dd76da1f02a5"/>
    <ds:schemaRef ds:uri="http://purl.org/dc/elements/1.1/"/>
    <ds:schemaRef ds:uri="http://schemas.microsoft.com/office/2006/documentManagement/types"/>
    <ds:schemaRef ds:uri="http://purl.org/dc/dcmitype/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f8e25273-8dac-4788-b6bb-6771c0342e4f"/>
    <ds:schemaRef ds:uri="29a24ff3-4092-4929-956b-1ea5a10c163b"/>
  </ds:schemaRefs>
</ds:datastoreItem>
</file>

<file path=customXml/itemProps3.xml><?xml version="1.0" encoding="utf-8"?>
<ds:datastoreItem xmlns:ds="http://schemas.openxmlformats.org/officeDocument/2006/customXml" ds:itemID="{4F44C90D-2A62-4985-9618-3460247437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 design</Template>
  <TotalTime>0</TotalTime>
  <Words>1094</Words>
  <Application>Microsoft Office PowerPoint</Application>
  <PresentationFormat>Widescreen</PresentationFormat>
  <Paragraphs>110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Integral</vt:lpstr>
      <vt:lpstr>Developing ai guidelines  for your courses</vt:lpstr>
      <vt:lpstr>Please give us your feedback</vt:lpstr>
      <vt:lpstr>The goals for today’s discussion</vt:lpstr>
      <vt:lpstr>Poll: Describe your experience with generative AI</vt:lpstr>
      <vt:lpstr>Decision 1: articulate your own rationale </vt:lpstr>
      <vt:lpstr>What do your students need to learn with, without, or about AI tools?</vt:lpstr>
      <vt:lpstr>Find out how effective the tools are by trying them yourself </vt:lpstr>
      <vt:lpstr>think about your course policy by reviewing a key assignment:   What tasks draw on distinctly human skills?  What tasks align with AI capabilities? </vt:lpstr>
      <vt:lpstr>Two Lanes: Designing AI out of or into Assignments</vt:lpstr>
      <vt:lpstr>Designing AI out of an Assignment</vt:lpstr>
      <vt:lpstr>Designing an Assignment for Human-AI Interaction </vt:lpstr>
      <vt:lpstr>Decision 2: How much should policies vary?</vt:lpstr>
      <vt:lpstr>What can program-level curricula look like?</vt:lpstr>
      <vt:lpstr>Decision 3: How will you explain your AI policies to your students?</vt:lpstr>
      <vt:lpstr>Determine how (and why/why not) students can use GAI tools in your course</vt:lpstr>
      <vt:lpstr>students face a varied academic landscape </vt:lpstr>
      <vt:lpstr>Make your guidelines specific: Another example</vt:lpstr>
      <vt:lpstr>Schreyer consultants can help</vt:lpstr>
      <vt:lpstr>Please give us your feedback</vt:lpstr>
      <vt:lpstr>Follow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ai guidelines  for your courses</dc:title>
  <dc:creator/>
  <cp:lastModifiedBy/>
  <cp:revision>318</cp:revision>
  <dcterms:created xsi:type="dcterms:W3CDTF">2024-08-27T13:05:39Z</dcterms:created>
  <dcterms:modified xsi:type="dcterms:W3CDTF">2024-09-03T14:27:11Z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0x010100B731F24598C7434E90CB389DD605EA1A</vt:lpwstr>
  </property>
  <property fmtid="{D5CDD505-2E9C-101B-9397-08002B2CF9AE}" pid="3" name="MediaServiceImageTags">
    <vt:lpwstr/>
  </property>
</Properties>
</file>