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29"/>
  </p:notesMasterIdLst>
  <p:sldIdLst>
    <p:sldId id="256" r:id="rId5"/>
    <p:sldId id="257" r:id="rId6"/>
    <p:sldId id="301" r:id="rId7"/>
    <p:sldId id="277" r:id="rId8"/>
    <p:sldId id="310" r:id="rId9"/>
    <p:sldId id="306" r:id="rId10"/>
    <p:sldId id="307" r:id="rId11"/>
    <p:sldId id="327" r:id="rId12"/>
    <p:sldId id="325" r:id="rId13"/>
    <p:sldId id="308" r:id="rId14"/>
    <p:sldId id="328" r:id="rId15"/>
    <p:sldId id="309" r:id="rId16"/>
    <p:sldId id="313" r:id="rId17"/>
    <p:sldId id="314" r:id="rId18"/>
    <p:sldId id="315" r:id="rId19"/>
    <p:sldId id="316" r:id="rId20"/>
    <p:sldId id="318" r:id="rId21"/>
    <p:sldId id="319" r:id="rId22"/>
    <p:sldId id="320" r:id="rId23"/>
    <p:sldId id="322" r:id="rId24"/>
    <p:sldId id="321" r:id="rId25"/>
    <p:sldId id="323" r:id="rId26"/>
    <p:sldId id="274" r:id="rId27"/>
    <p:sldId id="324" r:id="rId28"/>
  </p:sldIdLst>
  <p:sldSz cx="12192000" cy="6858000"/>
  <p:notesSz cx="6858000" cy="3400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D64"/>
    <a:srgbClr val="96BEE6"/>
    <a:srgbClr val="1E407C"/>
    <a:srgbClr val="BC204B"/>
    <a:srgbClr val="009CDE"/>
    <a:srgbClr val="001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B760E-151D-02CB-7E36-884563A711F5}" v="139" dt="2020-10-21T23:56:03.570"/>
    <p1510:client id="{46DBD87E-6510-F6C3-6F53-10B3B3736D8F}" v="69" dt="2020-10-20T20:10:24.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p:restoredTop sz="96327"/>
  </p:normalViewPr>
  <p:slideViewPr>
    <p:cSldViewPr snapToGrid="0">
      <p:cViewPr varScale="1">
        <p:scale>
          <a:sx n="123" d="100"/>
          <a:sy n="123" d="100"/>
        </p:scale>
        <p:origin x="536"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AFBEB-865D-F84C-978B-A0D3FAA25937}" type="datetimeFigureOut">
              <a:rPr lang="en-US" smtClean="0"/>
              <a:t>10/22/20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9EE12-F537-F943-AF79-DBBDD25AB010}" type="slidenum">
              <a:rPr lang="en-US" smtClean="0"/>
              <a:t>‹#›</a:t>
            </a:fld>
            <a:endParaRPr lang="en-US"/>
          </a:p>
        </p:txBody>
      </p:sp>
    </p:spTree>
    <p:extLst>
      <p:ext uri="{BB962C8B-B14F-4D97-AF65-F5344CB8AC3E}">
        <p14:creationId xmlns:p14="http://schemas.microsoft.com/office/powerpoint/2010/main" val="341101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pp.brazenconnect.com/a/Comm/e/4LYK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9EE12-F537-F943-AF79-DBBDD25AB010}" type="slidenum">
              <a:rPr lang="en-US" smtClean="0"/>
              <a:t>1</a:t>
            </a:fld>
            <a:endParaRPr lang="en-US"/>
          </a:p>
        </p:txBody>
      </p:sp>
    </p:spTree>
    <p:extLst>
      <p:ext uri="{BB962C8B-B14F-4D97-AF65-F5344CB8AC3E}">
        <p14:creationId xmlns:p14="http://schemas.microsoft.com/office/powerpoint/2010/main" val="2857152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URL - </a:t>
            </a:r>
            <a:r>
              <a:rPr lang="en-US" sz="1200" b="0" i="0" u="none" strike="noStrike" kern="1200" dirty="0">
                <a:solidFill>
                  <a:schemeClr val="tx1"/>
                </a:solidFill>
                <a:effectLst/>
                <a:latin typeface="+mn-lt"/>
                <a:ea typeface="+mn-ea"/>
                <a:cs typeface="+mn-cs"/>
                <a:hlinkClick r:id="rId3"/>
              </a:rPr>
              <a:t>https://app.brazenconnect.com/a/Comm/e/4LYKm</a:t>
            </a:r>
            <a:endParaRPr lang="en-US" sz="1200" b="0" i="0" u="none" strike="noStrike" kern="1200" dirty="0">
              <a:solidFill>
                <a:schemeClr val="tx1"/>
              </a:solidFill>
              <a:effectLst/>
              <a:latin typeface="+mn-lt"/>
              <a:ea typeface="+mn-ea"/>
              <a:cs typeface="+mn-cs"/>
            </a:endParaRPr>
          </a:p>
          <a:p>
            <a:r>
              <a:rPr lang="en-US" dirty="0"/>
              <a:t>Login at the top right.</a:t>
            </a:r>
          </a:p>
          <a:p>
            <a:endParaRPr lang="en-US" dirty="0">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10</a:t>
            </a:fld>
            <a:endParaRPr lang="en-US"/>
          </a:p>
        </p:txBody>
      </p:sp>
    </p:spTree>
    <p:extLst>
      <p:ext uri="{BB962C8B-B14F-4D97-AF65-F5344CB8AC3E}">
        <p14:creationId xmlns:p14="http://schemas.microsoft.com/office/powerpoint/2010/main" val="126413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Enter the requested information in the event registration form and click "Continue" when you are done. </a:t>
            </a:r>
            <a:endParaRPr lang="en-US">
              <a:cs typeface="Calibri" panose="020F0502020204030204"/>
            </a:endParaRPr>
          </a:p>
          <a:p>
            <a:pPr marL="171450" indent="-171450">
              <a:buFont typeface="Arial"/>
              <a:buChar char="•"/>
            </a:pPr>
            <a:r>
              <a:rPr lang="en-US" dirty="0"/>
              <a:t>Registration forms are always unique to an event and you will be required to fill one out for every event you attend. </a:t>
            </a:r>
          </a:p>
          <a:p>
            <a:pPr marL="171450" indent="-171450">
              <a:buFont typeface="Arial"/>
              <a:buChar char="•"/>
            </a:pPr>
            <a:r>
              <a:rPr lang="en-US" dirty="0"/>
              <a:t>These forms compile information for your personal profile during an event.</a:t>
            </a:r>
            <a:endParaRPr lang="en-US" dirty="0">
              <a:cs typeface="Calibri"/>
            </a:endParaRPr>
          </a:p>
          <a:p>
            <a:pPr marL="171450" indent="-171450">
              <a:buFont typeface="Arial"/>
              <a:buChar char="•"/>
            </a:pPr>
            <a:r>
              <a:rPr lang="en-US" dirty="0">
                <a:cs typeface="Calibri"/>
              </a:rPr>
              <a:t>Complete these forms thoughtfully- they should align closely with your resume (ex. FCD student)- make sure graduation year is College, major aligns with resume, etc.</a:t>
            </a:r>
          </a:p>
          <a:p>
            <a:endParaRPr lang="en-US" dirty="0">
              <a:cs typeface="Calibri"/>
            </a:endParaRPr>
          </a:p>
          <a:p>
            <a:r>
              <a:rPr lang="en-US" dirty="0">
                <a:cs typeface="Calibri"/>
              </a:rPr>
              <a:t>CAN DO AHEAD OF TIME- BEST PRACTICE TO DO THIS!</a:t>
            </a: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11</a:t>
            </a:fld>
            <a:endParaRPr lang="en-US"/>
          </a:p>
        </p:txBody>
      </p:sp>
    </p:spTree>
    <p:extLst>
      <p:ext uri="{BB962C8B-B14F-4D97-AF65-F5344CB8AC3E}">
        <p14:creationId xmlns:p14="http://schemas.microsoft.com/office/powerpoint/2010/main" val="2008115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see a welcome window where you can click through some slides of how online events are run, and at the end you’ll see a button labeled "Enter Event.” This will bring you to the lobby</a:t>
            </a:r>
          </a:p>
          <a:p>
            <a:br>
              <a:rPr lang="en-US"/>
            </a:b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12</a:t>
            </a:fld>
            <a:endParaRPr lang="en-US"/>
          </a:p>
        </p:txBody>
      </p:sp>
    </p:spTree>
    <p:extLst>
      <p:ext uri="{BB962C8B-B14F-4D97-AF65-F5344CB8AC3E}">
        <p14:creationId xmlns:p14="http://schemas.microsoft.com/office/powerpoint/2010/main" val="173184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Event Lobby you will see a number of booths labeled with the organizations who are staffing those booths. Scan through them and decide which booths you want to visit.</a:t>
            </a:r>
          </a:p>
          <a:p>
            <a:endParaRPr lang="en-US">
              <a:cs typeface="Calibri"/>
            </a:endParaRPr>
          </a:p>
          <a:p>
            <a:r>
              <a:rPr lang="en-US" dirty="0"/>
              <a:t>Understand that a recruiter may ask you to phone or video chat; be prepared and ensure that you are professional. Note: If a recruiter doesn't engage you via video, it's not necessarily a bad thing. Not all employers will use this feature. * You can also be proactive and ask the recruiter to move your chat to video. </a:t>
            </a:r>
            <a:endParaRPr lang="en-US" dirty="0">
              <a:cs typeface="Calibri"/>
            </a:endParaRPr>
          </a:p>
          <a:p>
            <a:endParaRPr lang="en-US"/>
          </a:p>
          <a:p>
            <a:r>
              <a:rPr lang="en-US" b="1" i="1" dirty="0"/>
              <a:t>Note: You can get in line to chat in multiple booths during the event. Just repeat steps 3-4 below for each booth you are interested in. You will not miss an opportunity if you are in multiple lines while you are engaged in other chats. Your place in line will be saved when you entered that booth. The employer will see that you are engaged and move to the next student in their line. Once they are completed and see that you are available, they will engage you.</a:t>
            </a:r>
            <a:endParaRPr lang="en-US" dirty="0"/>
          </a:p>
          <a:p>
            <a:endParaRPr lang="en-US">
              <a:cs typeface="Calibri"/>
            </a:endParaRPr>
          </a:p>
          <a:p>
            <a:r>
              <a:rPr lang="en-US" dirty="0">
                <a:cs typeface="+mn-lt"/>
              </a:rPr>
              <a:t>You will be able to get into up to 6 chat lines, but be aware this may affect your ability to chat with your a-list employers.</a:t>
            </a:r>
          </a:p>
          <a:p>
            <a:br>
              <a:rPr lang="en-US" dirty="0">
                <a:cs typeface="+mn-lt"/>
              </a:rPr>
            </a:b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13</a:t>
            </a:fld>
            <a:endParaRPr lang="en-US"/>
          </a:p>
        </p:txBody>
      </p:sp>
    </p:spTree>
    <p:extLst>
      <p:ext uri="{BB962C8B-B14F-4D97-AF65-F5344CB8AC3E}">
        <p14:creationId xmlns:p14="http://schemas.microsoft.com/office/powerpoint/2010/main" val="1984282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enter the event, your chat availability is automatically set to “available” when the event begins. However, in order to accept chats, you must still get in line in a specific booth of your choice. You may toggle your status to “Away” at any time during the event to stop receiving chats from any booths you may be in line for. </a:t>
            </a:r>
          </a:p>
          <a:p>
            <a:r>
              <a:rPr lang="en-US" dirty="0"/>
              <a:t> </a:t>
            </a:r>
            <a:endParaRPr lang="en-US" dirty="0">
              <a:cs typeface="Calibri"/>
            </a:endParaRPr>
          </a:p>
          <a:p>
            <a:r>
              <a:rPr lang="en-US" dirty="0"/>
              <a:t>There are two ways to get in line to start chatting in a booth:</a:t>
            </a:r>
          </a:p>
          <a:p>
            <a:pPr marL="171450" indent="-171450">
              <a:buFont typeface="Arial"/>
              <a:buChar char="•"/>
            </a:pPr>
            <a:r>
              <a:rPr lang="en-US" dirty="0"/>
              <a:t>Manage your chats icon</a:t>
            </a:r>
          </a:p>
          <a:p>
            <a:pPr marL="171450" indent="-171450">
              <a:buFont typeface="Arial"/>
              <a:buChar char="•"/>
            </a:pPr>
            <a:r>
              <a:rPr lang="en-US" dirty="0"/>
              <a:t>Entering individual booths and clicking the green chat button</a:t>
            </a:r>
          </a:p>
          <a:p>
            <a:pPr marL="171450" indent="-171450">
              <a:buFont typeface="Arial"/>
              <a:buChar char="•"/>
            </a:pPr>
            <a:r>
              <a:rPr lang="en-US" dirty="0"/>
              <a:t>You may get “in line” with as many as six companies at one time</a:t>
            </a:r>
          </a:p>
          <a:p>
            <a:endParaRPr lang="en-US" dirty="0">
              <a:cs typeface="Calibri"/>
            </a:endParaRPr>
          </a:p>
          <a:p>
            <a:r>
              <a:rPr lang="en-US" b="1" i="1" dirty="0"/>
              <a:t>Note: If you are in line for chats and you set your status to "Away," your place in line will be held for you.</a:t>
            </a:r>
            <a:endParaRPr lang="en-US" dirty="0"/>
          </a:p>
          <a:p>
            <a:endParaRPr lang="en-US" dirty="0">
              <a:cs typeface="+mn-lt"/>
            </a:endParaRPr>
          </a:p>
          <a:p>
            <a:br>
              <a:rPr lang="en-US" dirty="0">
                <a:cs typeface="+mn-lt"/>
              </a:rPr>
            </a:b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14</a:t>
            </a:fld>
            <a:endParaRPr lang="en-US"/>
          </a:p>
        </p:txBody>
      </p:sp>
    </p:spTree>
    <p:extLst>
      <p:ext uri="{BB962C8B-B14F-4D97-AF65-F5344CB8AC3E}">
        <p14:creationId xmlns:p14="http://schemas.microsoft.com/office/powerpoint/2010/main" val="1656044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the "Enter" button on a booth you are interested in, and you will be taken to that booth’s screen. </a:t>
            </a:r>
          </a:p>
          <a:p>
            <a:br>
              <a:rPr lang="en-US">
                <a:cs typeface="+mn-lt"/>
              </a:rPr>
            </a:b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15</a:t>
            </a:fld>
            <a:endParaRPr lang="en-US"/>
          </a:p>
        </p:txBody>
      </p:sp>
    </p:spTree>
    <p:extLst>
      <p:ext uri="{BB962C8B-B14F-4D97-AF65-F5344CB8AC3E}">
        <p14:creationId xmlns:p14="http://schemas.microsoft.com/office/powerpoint/2010/main" val="86731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the green "Chat" button at the upper right to indicate you are interested in chatting with a representative staffing this booth.</a:t>
            </a:r>
          </a:p>
          <a:p>
            <a:endParaRPr lang="en-US">
              <a:cs typeface="+mn-lt"/>
            </a:endParaRPr>
          </a:p>
          <a:p>
            <a:r>
              <a:rPr lang="en-US"/>
              <a:t>Some booths will require you to specify an opportunity of interest before entering the chat line. You will need to click the opportunity that makes the most sense for you.</a:t>
            </a:r>
            <a:endParaRPr lang="en-US">
              <a:cs typeface="Calibri" panose="020F0502020204030204"/>
            </a:endParaRPr>
          </a:p>
          <a:p>
            <a:r>
              <a:rPr lang="en-US"/>
              <a:t>Next, you will be required to answer a few questions about the opportunity you specified. These questions will help the booth representatives prepare for your chat.</a:t>
            </a:r>
            <a:endParaRPr lang="en-US">
              <a:cs typeface="Calibri" panose="020F0502020204030204"/>
            </a:endParaRPr>
          </a:p>
          <a:p>
            <a:endParaRPr lang="en-US"/>
          </a:p>
          <a:p>
            <a:r>
              <a:rPr lang="en-US">
                <a:cs typeface="Calibri"/>
              </a:rPr>
              <a:t>Note: You may not be actively seeking and internship or employment currently, but are interested in expanding your network or learning more. Indicate that to a recruiter and engage to get their contact information.</a:t>
            </a:r>
          </a:p>
          <a:p>
            <a:r>
              <a:rPr lang="en-US"/>
              <a:t> </a:t>
            </a:r>
            <a:endParaRPr lang="en-US">
              <a:cs typeface="Calibri"/>
            </a:endParaRPr>
          </a:p>
          <a:p>
            <a:r>
              <a:rPr lang="en-US">
                <a:cs typeface="Calibri"/>
              </a:rPr>
              <a:t>Note: The recruiter may initiate a video chat; be prepared by dressing professionally with a neutral background</a:t>
            </a:r>
          </a:p>
          <a:p>
            <a:endParaRPr lang="en-US">
              <a:cs typeface="+mn-lt"/>
            </a:endParaRPr>
          </a:p>
          <a:p>
            <a:endParaRPr lang="en-US">
              <a:cs typeface="+mn-lt"/>
            </a:endParaRPr>
          </a:p>
          <a:p>
            <a:br>
              <a:rPr lang="en-US">
                <a:cs typeface="+mn-lt"/>
              </a:rPr>
            </a:b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16</a:t>
            </a:fld>
            <a:endParaRPr lang="en-US"/>
          </a:p>
        </p:txBody>
      </p:sp>
    </p:spTree>
    <p:extLst>
      <p:ext uri="{BB962C8B-B14F-4D97-AF65-F5344CB8AC3E}">
        <p14:creationId xmlns:p14="http://schemas.microsoft.com/office/powerpoint/2010/main" val="352627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 volume is on and loud enough- You will hear an audible "ping" notification when it is your turn to chat with a representative, and will be automatically taken to the chat screen.</a:t>
            </a:r>
          </a:p>
          <a:p>
            <a:r>
              <a:rPr lang="en-US" b="1" i="1" dirty="0"/>
              <a:t>Note: Please make sure to respond to the chat invitation promptly, as the chat will time out if the invitation is not accepted in a timely manner.</a:t>
            </a:r>
            <a:endParaRPr lang="en-US" dirty="0"/>
          </a:p>
          <a:p>
            <a:r>
              <a:rPr lang="en-US" dirty="0"/>
              <a:t>You will chat directly with a representative while on this page.</a:t>
            </a:r>
            <a:endParaRPr lang="en-US" dirty="0">
              <a:cs typeface="Calibri"/>
            </a:endParaRPr>
          </a:p>
          <a:p>
            <a:r>
              <a:rPr lang="en-US" b="1" i="1" dirty="0"/>
              <a:t>Note: It is important to keep an eye on your chat connectivity and the time left in your conversation. Bad connectivity could affect your ability to chat.</a:t>
            </a:r>
            <a:endParaRPr lang="en-US" dirty="0"/>
          </a:p>
          <a:p>
            <a:endParaRPr lang="en-US" b="1" i="1">
              <a:cs typeface="Calibri"/>
            </a:endParaRPr>
          </a:p>
          <a:p>
            <a:r>
              <a:rPr lang="en-US" dirty="0"/>
              <a:t>If you are waiting in a chat line and the event ends; students will be 'kicked-off' and not have that interaction. Students already engaged in a chat when the event ends will be able to complete those chats.</a:t>
            </a:r>
            <a:endParaRPr lang="en-US" dirty="0">
              <a:cs typeface="Calibri"/>
            </a:endParaRPr>
          </a:p>
          <a:p>
            <a:endParaRPr lang="en-US">
              <a:cs typeface="Calibri"/>
            </a:endParaRPr>
          </a:p>
          <a:p>
            <a:r>
              <a:rPr lang="en-US" dirty="0">
                <a:cs typeface="Calibri"/>
              </a:rPr>
              <a:t>Note: You should consider "drop off notes" to employers before the event ends as a way to express interest and for employers to follow up after the event.</a:t>
            </a: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17</a:t>
            </a:fld>
            <a:endParaRPr lang="en-US"/>
          </a:p>
        </p:txBody>
      </p:sp>
    </p:spTree>
    <p:extLst>
      <p:ext uri="{BB962C8B-B14F-4D97-AF65-F5344CB8AC3E}">
        <p14:creationId xmlns:p14="http://schemas.microsoft.com/office/powerpoint/2010/main" val="3836156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taken to a chat conclusion page when your conversation has ended. This page will allow you to rate your chat and take notes about the representative or anything that was discussed. When you are done, click the "Continue with Event" button to return to the Event Lobby.  Employers will not be able to see your ratings, but they will be able to access chat history. That's why it is important to be professional at all times!</a:t>
            </a:r>
          </a:p>
          <a:p>
            <a:endParaRPr lang="en-US" dirty="0"/>
          </a:p>
          <a:p>
            <a:r>
              <a:rPr lang="en-US" dirty="0"/>
              <a:t>You can access your chat history for at least 6 months by clicking "History" in the upper right hand corner of your screen from the lobby. To access the lobby after the event, enter the event just as you would if it were live. </a:t>
            </a:r>
          </a:p>
          <a:p>
            <a:endParaRPr lang="en-US" b="1" i="1" dirty="0"/>
          </a:p>
          <a:p>
            <a:r>
              <a:rPr lang="en-US" b="1" i="1" dirty="0"/>
              <a:t>Note: It's important to add notes and rate your chat, especially if you participate in more than one conversation.</a:t>
            </a:r>
            <a:endParaRPr lang="en-US" dirty="0"/>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18</a:t>
            </a:fld>
            <a:endParaRPr lang="en-US"/>
          </a:p>
        </p:txBody>
      </p:sp>
    </p:spTree>
    <p:extLst>
      <p:ext uri="{BB962C8B-B14F-4D97-AF65-F5344CB8AC3E}">
        <p14:creationId xmlns:p14="http://schemas.microsoft.com/office/powerpoint/2010/main" val="6713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19</a:t>
            </a:fld>
            <a:endParaRPr lang="en-US"/>
          </a:p>
        </p:txBody>
      </p:sp>
    </p:spTree>
    <p:extLst>
      <p:ext uri="{BB962C8B-B14F-4D97-AF65-F5344CB8AC3E}">
        <p14:creationId xmlns:p14="http://schemas.microsoft.com/office/powerpoint/2010/main" val="1046389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9EE12-F537-F943-AF79-DBBDD25AB010}" type="slidenum">
              <a:rPr lang="en-US" smtClean="0"/>
              <a:t>2</a:t>
            </a:fld>
            <a:endParaRPr lang="en-US"/>
          </a:p>
        </p:txBody>
      </p:sp>
    </p:spTree>
    <p:extLst>
      <p:ext uri="{BB962C8B-B14F-4D97-AF65-F5344CB8AC3E}">
        <p14:creationId xmlns:p14="http://schemas.microsoft.com/office/powerpoint/2010/main" val="176911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20</a:t>
            </a:fld>
            <a:endParaRPr lang="en-US"/>
          </a:p>
        </p:txBody>
      </p:sp>
    </p:spTree>
    <p:extLst>
      <p:ext uri="{BB962C8B-B14F-4D97-AF65-F5344CB8AC3E}">
        <p14:creationId xmlns:p14="http://schemas.microsoft.com/office/powerpoint/2010/main" val="357377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21</a:t>
            </a:fld>
            <a:endParaRPr lang="en-US"/>
          </a:p>
        </p:txBody>
      </p:sp>
    </p:spTree>
    <p:extLst>
      <p:ext uri="{BB962C8B-B14F-4D97-AF65-F5344CB8AC3E}">
        <p14:creationId xmlns:p14="http://schemas.microsoft.com/office/powerpoint/2010/main" val="1363103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Just as you would an in-person fair, make sure that you research the organizations that you plan on interacting with- don't go to a booth and say, "Tell me about your company, or What does your company do?" You should have an understanding of that already. </a:t>
            </a:r>
            <a:endParaRPr lang="en-US">
              <a:cs typeface="Calibri"/>
            </a:endParaRPr>
          </a:p>
          <a:p>
            <a:r>
              <a:rPr lang="en-US" dirty="0">
                <a:cs typeface="Calibri"/>
              </a:rPr>
              <a:t>2. Especially for chat, have your responses canned and saved in a document to save time typing; simply copy/paste. This is true of your resume and elevator pitch as well.</a:t>
            </a:r>
          </a:p>
          <a:p>
            <a:r>
              <a:rPr lang="en-US" dirty="0">
                <a:cs typeface="Calibri"/>
              </a:rPr>
              <a:t>3. Most interactions are timed. In addition, even if you are in line, if the event ends, you will not have an opportunity to interact. (For example, if you are waiting in a chat line and the event ends; you will not have the opportunity to chat.)</a:t>
            </a:r>
          </a:p>
          <a:p>
            <a:r>
              <a:rPr lang="en-US" dirty="0">
                <a:cs typeface="Calibri"/>
              </a:rPr>
              <a:t>4. Get the contact information of the individual(s) that you interact with and make sure that you follow up with them. Include a thank you note, any asks of them, and any additional questions you may have, including next steps.</a:t>
            </a:r>
          </a:p>
          <a:p>
            <a:r>
              <a:rPr lang="en-US" dirty="0">
                <a:cs typeface="Calibri"/>
              </a:rPr>
              <a:t>5. Save all your materials, including a transcript of your chats. After each interaction, keep notes of your conversations for review after the virtual fair. </a:t>
            </a:r>
          </a:p>
          <a:p>
            <a:r>
              <a:rPr lang="en-US" dirty="0">
                <a:cs typeface="Calibri"/>
              </a:rPr>
              <a:t>6. Keep it professional at all times. It may be easy to "text speak" since you are in a chat. Be prepared for a video call. Wear professional attire and mind your posture. </a:t>
            </a:r>
          </a:p>
        </p:txBody>
      </p:sp>
      <p:sp>
        <p:nvSpPr>
          <p:cNvPr id="4" name="Slide Number Placeholder 3"/>
          <p:cNvSpPr>
            <a:spLocks noGrp="1"/>
          </p:cNvSpPr>
          <p:nvPr>
            <p:ph type="sldNum" sz="quarter" idx="5"/>
          </p:nvPr>
        </p:nvSpPr>
        <p:spPr/>
        <p:txBody>
          <a:bodyPr/>
          <a:lstStyle/>
          <a:p>
            <a:fld id="{DDA9EE12-F537-F943-AF79-DBBDD25AB010}" type="slidenum">
              <a:rPr lang="en-US" smtClean="0"/>
              <a:t>22</a:t>
            </a:fld>
            <a:endParaRPr lang="en-US"/>
          </a:p>
        </p:txBody>
      </p:sp>
    </p:spTree>
    <p:extLst>
      <p:ext uri="{BB962C8B-B14F-4D97-AF65-F5344CB8AC3E}">
        <p14:creationId xmlns:p14="http://schemas.microsoft.com/office/powerpoint/2010/main" val="171832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A9EE12-F537-F943-AF79-DBBDD25AB010}" type="slidenum">
              <a:rPr lang="en-US" smtClean="0"/>
              <a:t>23</a:t>
            </a:fld>
            <a:endParaRPr lang="en-US"/>
          </a:p>
        </p:txBody>
      </p:sp>
    </p:spTree>
    <p:extLst>
      <p:ext uri="{BB962C8B-B14F-4D97-AF65-F5344CB8AC3E}">
        <p14:creationId xmlns:p14="http://schemas.microsoft.com/office/powerpoint/2010/main" val="65810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Contact our office for assistance. We can assist you through every step of the process.</a:t>
            </a:r>
          </a:p>
        </p:txBody>
      </p:sp>
      <p:sp>
        <p:nvSpPr>
          <p:cNvPr id="4" name="Slide Number Placeholder 3"/>
          <p:cNvSpPr>
            <a:spLocks noGrp="1"/>
          </p:cNvSpPr>
          <p:nvPr>
            <p:ph type="sldNum" sz="quarter" idx="5"/>
          </p:nvPr>
        </p:nvSpPr>
        <p:spPr/>
        <p:txBody>
          <a:bodyPr/>
          <a:lstStyle/>
          <a:p>
            <a:fld id="{DDA9EE12-F537-F943-AF79-DBBDD25AB010}" type="slidenum">
              <a:rPr lang="en-US" smtClean="0"/>
              <a:t>24</a:t>
            </a:fld>
            <a:endParaRPr lang="en-US"/>
          </a:p>
        </p:txBody>
      </p:sp>
    </p:spTree>
    <p:extLst>
      <p:ext uri="{BB962C8B-B14F-4D97-AF65-F5344CB8AC3E}">
        <p14:creationId xmlns:p14="http://schemas.microsoft.com/office/powerpoint/2010/main" val="131624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cs typeface="Calibri"/>
              </a:rPr>
              <a:t>Agenda</a:t>
            </a:r>
          </a:p>
        </p:txBody>
      </p:sp>
      <p:sp>
        <p:nvSpPr>
          <p:cNvPr id="4" name="Slide Number Placeholder 3"/>
          <p:cNvSpPr>
            <a:spLocks noGrp="1"/>
          </p:cNvSpPr>
          <p:nvPr>
            <p:ph type="sldNum" sz="quarter" idx="5"/>
          </p:nvPr>
        </p:nvSpPr>
        <p:spPr/>
        <p:txBody>
          <a:bodyPr/>
          <a:lstStyle/>
          <a:p>
            <a:fld id="{DDA9EE12-F537-F943-AF79-DBBDD25AB010}" type="slidenum">
              <a:rPr lang="en-US" smtClean="0"/>
              <a:t>3</a:t>
            </a:fld>
            <a:endParaRPr lang="en-US"/>
          </a:p>
        </p:txBody>
      </p:sp>
    </p:spTree>
    <p:extLst>
      <p:ext uri="{BB962C8B-B14F-4D97-AF65-F5344CB8AC3E}">
        <p14:creationId xmlns:p14="http://schemas.microsoft.com/office/powerpoint/2010/main" val="411038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Contact Brazen tech support if you experience technical difficulties; Brazen Support Form: </a:t>
            </a:r>
            <a:r>
              <a:rPr lang="en-US" dirty="0" err="1"/>
              <a:t>support@Brazen.com</a:t>
            </a:r>
            <a:endParaRPr lang="en-US" dirty="0"/>
          </a:p>
          <a:p>
            <a:r>
              <a:rPr lang="en-US" dirty="0">
                <a:cs typeface="Calibri"/>
              </a:rPr>
              <a:t>Customize your resources based on the employer and/or job description</a:t>
            </a:r>
          </a:p>
          <a:p>
            <a:r>
              <a:rPr lang="en-US" dirty="0"/>
              <a:t>Upload your resume to your profile</a:t>
            </a:r>
          </a:p>
          <a:p>
            <a:r>
              <a:rPr lang="en-US" dirty="0"/>
              <a:t>Use</a:t>
            </a:r>
            <a:r>
              <a:rPr lang="en-US" i="1" dirty="0"/>
              <a:t> job categories / booth tags</a:t>
            </a:r>
            <a:r>
              <a:rPr lang="en-US" dirty="0"/>
              <a:t> functionality to search for employers within specific categories. You will only be able to do this in Brazen during the actual event. </a:t>
            </a:r>
            <a:endParaRPr lang="en-US" dirty="0">
              <a:cs typeface="Calibri"/>
            </a:endParaRPr>
          </a:p>
          <a:p>
            <a:r>
              <a:rPr lang="en-US" dirty="0">
                <a:cs typeface="Calibri"/>
              </a:rPr>
              <a:t>Research: What do you want to learn? Does the organization's values match your passions? Is their culture compatible with your ideal working environment? Review their website and Glassdoor to discover benefits, location, rating, etc.</a:t>
            </a:r>
            <a:endParaRPr lang="en-US" dirty="0"/>
          </a:p>
          <a:p>
            <a:r>
              <a:rPr lang="en-US" dirty="0">
                <a:cs typeface="Calibri"/>
              </a:rPr>
              <a:t>Take notes and keep an organized file on each organization that you have researched so that you can easily ask your questions during the interaction</a:t>
            </a:r>
          </a:p>
          <a:p>
            <a:r>
              <a:rPr lang="en-US" dirty="0">
                <a:cs typeface="Calibri"/>
              </a:rPr>
              <a:t>Dress for success</a:t>
            </a:r>
          </a:p>
          <a:p>
            <a:r>
              <a:rPr lang="en-US" dirty="0">
                <a:cs typeface="Calibri"/>
              </a:rPr>
              <a:t>Test your webcam and background; prepare for a video interaction with professional dress and background; contact your campus career office for resources and support</a:t>
            </a:r>
          </a:p>
        </p:txBody>
      </p:sp>
      <p:sp>
        <p:nvSpPr>
          <p:cNvPr id="4" name="Slide Number Placeholder 3"/>
          <p:cNvSpPr>
            <a:spLocks noGrp="1"/>
          </p:cNvSpPr>
          <p:nvPr>
            <p:ph type="sldNum" sz="quarter" idx="5"/>
          </p:nvPr>
        </p:nvSpPr>
        <p:spPr/>
        <p:txBody>
          <a:bodyPr/>
          <a:lstStyle/>
          <a:p>
            <a:fld id="{DDA9EE12-F537-F943-AF79-DBBDD25AB010}" type="slidenum">
              <a:rPr lang="en-US" smtClean="0"/>
              <a:t>4</a:t>
            </a:fld>
            <a:endParaRPr lang="en-US"/>
          </a:p>
        </p:txBody>
      </p:sp>
    </p:spTree>
    <p:extLst>
      <p:ext uri="{BB962C8B-B14F-4D97-AF65-F5344CB8AC3E}">
        <p14:creationId xmlns:p14="http://schemas.microsoft.com/office/powerpoint/2010/main" val="36829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event URL to access our event hosted by Brazen - https://</a:t>
            </a:r>
            <a:r>
              <a:rPr lang="en-US" dirty="0" err="1"/>
              <a:t>app.brazenconnect.com</a:t>
            </a:r>
            <a:r>
              <a:rPr lang="en-US" dirty="0"/>
              <a:t>/a/Comm/e/4LYKm.</a:t>
            </a:r>
          </a:p>
          <a:p>
            <a:r>
              <a:rPr lang="en-US" dirty="0"/>
              <a:t>If you have already created an account, you can click to log in at the top right of the page. If you have not, click “Register Now”</a:t>
            </a:r>
            <a:endParaRPr lang="en-US" dirty="0">
              <a:cs typeface="Calibri"/>
            </a:endParaRPr>
          </a:p>
          <a:p>
            <a:r>
              <a:rPr lang="en-US" dirty="0">
                <a:cs typeface="Calibri"/>
              </a:rPr>
              <a:t>Event Landing Pages will be accessed via links advertised to you by event managers</a:t>
            </a:r>
          </a:p>
          <a:p>
            <a:endParaRPr lang="en-US" dirty="0">
              <a:cs typeface="Calibri"/>
            </a:endParaRPr>
          </a:p>
          <a:p>
            <a:pPr marL="171450" indent="-171450">
              <a:buFont typeface="Arial"/>
              <a:buChar char="•"/>
            </a:pPr>
            <a:r>
              <a:rPr lang="en-US" b="1" dirty="0"/>
              <a:t>Students who already used Brazen with other email addresses (e.g., </a:t>
            </a:r>
            <a:r>
              <a:rPr lang="en-US" b="1" dirty="0" err="1"/>
              <a:t>gmail</a:t>
            </a:r>
            <a:r>
              <a:rPr lang="en-US" b="1" dirty="0"/>
              <a:t>) should be logging in to Brazen as they did previously (not through our event login) and changing their account emails to their Penn State email addresses. </a:t>
            </a:r>
            <a:r>
              <a:rPr lang="en-US" dirty="0"/>
              <a:t> </a:t>
            </a:r>
          </a:p>
          <a:p>
            <a:pPr marL="171450" indent="-171450">
              <a:buFont typeface="Arial"/>
              <a:buChar char="•"/>
            </a:pPr>
            <a:r>
              <a:rPr lang="en-US" b="1" dirty="0"/>
              <a:t>They should be using their Penn State email throughout the entire system, including in the registration form.</a:t>
            </a:r>
            <a:r>
              <a:rPr lang="en-US" dirty="0"/>
              <a:t>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DA9EE12-F537-F943-AF79-DBBDD25AB010}" type="slidenum">
              <a:rPr lang="en-US" smtClean="0"/>
              <a:t>5</a:t>
            </a:fld>
            <a:endParaRPr lang="en-US"/>
          </a:p>
        </p:txBody>
      </p:sp>
    </p:spTree>
    <p:extLst>
      <p:ext uri="{BB962C8B-B14F-4D97-AF65-F5344CB8AC3E}">
        <p14:creationId xmlns:p14="http://schemas.microsoft.com/office/powerpoint/2010/main" val="184443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your first name, last name, and email address to create an account. You will also be asked to authentic yourself through Penn State SSO.</a:t>
            </a:r>
          </a:p>
          <a:p>
            <a:r>
              <a:rPr lang="en-US" dirty="0"/>
              <a:t>You will be shown a login panel, into which you should enter the email address and password that you used to make your account. Click the "Log in" button and you will be taken to the event landing page.</a:t>
            </a:r>
          </a:p>
          <a:p>
            <a:endParaRPr lang="en-US" dirty="0">
              <a:cs typeface="Calibri"/>
            </a:endParaRPr>
          </a:p>
          <a:p>
            <a:r>
              <a:rPr lang="en-US" b="1" i="1" dirty="0"/>
              <a:t>Note: If you cannot remember your password, you can click the "Forgot Password?" link in the lower left-hand corner of the login panel in order to reset it.</a:t>
            </a:r>
          </a:p>
          <a:p>
            <a:endParaRPr lang="en-US" b="1" i="1" dirty="0">
              <a:cs typeface="Calibri"/>
            </a:endParaRPr>
          </a:p>
          <a:p>
            <a:r>
              <a:rPr lang="en-US" dirty="0">
                <a:cs typeface="Calibri"/>
              </a:rPr>
              <a:t>We recommend that you register for the event in advance. This will give you the opportunity to test your technology and troubleshoot any issues.</a:t>
            </a:r>
          </a:p>
        </p:txBody>
      </p:sp>
      <p:sp>
        <p:nvSpPr>
          <p:cNvPr id="4" name="Slide Number Placeholder 3"/>
          <p:cNvSpPr>
            <a:spLocks noGrp="1"/>
          </p:cNvSpPr>
          <p:nvPr>
            <p:ph type="sldNum" sz="quarter" idx="5"/>
          </p:nvPr>
        </p:nvSpPr>
        <p:spPr/>
        <p:txBody>
          <a:bodyPr/>
          <a:lstStyle/>
          <a:p>
            <a:fld id="{DDA9EE12-F537-F943-AF79-DBBDD25AB010}" type="slidenum">
              <a:rPr lang="en-US" smtClean="0"/>
              <a:t>6</a:t>
            </a:fld>
            <a:endParaRPr lang="en-US"/>
          </a:p>
        </p:txBody>
      </p:sp>
    </p:spTree>
    <p:extLst>
      <p:ext uri="{BB962C8B-B14F-4D97-AF65-F5344CB8AC3E}">
        <p14:creationId xmlns:p14="http://schemas.microsoft.com/office/powerpoint/2010/main" val="133974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an email from Brazen requesting you to verify your email account. </a:t>
            </a:r>
          </a:p>
        </p:txBody>
      </p:sp>
      <p:sp>
        <p:nvSpPr>
          <p:cNvPr id="4" name="Slide Number Placeholder 3"/>
          <p:cNvSpPr>
            <a:spLocks noGrp="1"/>
          </p:cNvSpPr>
          <p:nvPr>
            <p:ph type="sldNum" sz="quarter" idx="5"/>
          </p:nvPr>
        </p:nvSpPr>
        <p:spPr/>
        <p:txBody>
          <a:bodyPr/>
          <a:lstStyle/>
          <a:p>
            <a:fld id="{DDA9EE12-F537-F943-AF79-DBBDD25AB010}" type="slidenum">
              <a:rPr lang="en-US" smtClean="0"/>
              <a:t>7</a:t>
            </a:fld>
            <a:endParaRPr lang="en-US"/>
          </a:p>
        </p:txBody>
      </p:sp>
    </p:spTree>
    <p:extLst>
      <p:ext uri="{BB962C8B-B14F-4D97-AF65-F5344CB8AC3E}">
        <p14:creationId xmlns:p14="http://schemas.microsoft.com/office/powerpoint/2010/main" val="3682159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confirmed your email address you will receive verification and see Bellisario College of Communications Virtual Career Fair as one of Your Events.</a:t>
            </a:r>
          </a:p>
        </p:txBody>
      </p:sp>
      <p:sp>
        <p:nvSpPr>
          <p:cNvPr id="4" name="Slide Number Placeholder 3"/>
          <p:cNvSpPr>
            <a:spLocks noGrp="1"/>
          </p:cNvSpPr>
          <p:nvPr>
            <p:ph type="sldNum" sz="quarter" idx="5"/>
          </p:nvPr>
        </p:nvSpPr>
        <p:spPr/>
        <p:txBody>
          <a:bodyPr/>
          <a:lstStyle/>
          <a:p>
            <a:fld id="{DDA9EE12-F537-F943-AF79-DBBDD25AB010}" type="slidenum">
              <a:rPr lang="en-US" smtClean="0"/>
              <a:t>8</a:t>
            </a:fld>
            <a:endParaRPr lang="en-US"/>
          </a:p>
        </p:txBody>
      </p:sp>
    </p:spTree>
    <p:extLst>
      <p:ext uri="{BB962C8B-B14F-4D97-AF65-F5344CB8AC3E}">
        <p14:creationId xmlns:p14="http://schemas.microsoft.com/office/powerpoint/2010/main" val="3275764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Coaching students on waiting in a chat line  (6 max)and when the event ends; students will be 'kicked-off' and not have that interaction.</a:t>
            </a:r>
          </a:p>
          <a:p>
            <a:r>
              <a:rPr lang="en-US">
                <a:cs typeface="Calibri"/>
              </a:rPr>
              <a:t>We encourage students to get into your top choices first- reverse what we normally recommend at live events</a:t>
            </a:r>
            <a:endParaRPr lang="en-US" dirty="0">
              <a:cs typeface="Calibri"/>
            </a:endParaRPr>
          </a:p>
          <a:p>
            <a:endParaRPr lang="en-US" dirty="0">
              <a:cs typeface="Calibri"/>
            </a:endParaRPr>
          </a:p>
          <a:p>
            <a:r>
              <a:rPr lang="en-US" dirty="0">
                <a:cs typeface="Calibri"/>
              </a:rPr>
              <a:t>Students engaged in chats when the event ends will be able to complete those chats.</a:t>
            </a:r>
          </a:p>
          <a:p>
            <a:endParaRPr lang="en-US" dirty="0">
              <a:cs typeface="Calibri"/>
            </a:endParaRPr>
          </a:p>
          <a:p>
            <a:r>
              <a:rPr lang="en-US">
                <a:cs typeface="Calibri"/>
              </a:rPr>
              <a:t>Consider "Drop off Notes" to employers before the event ends as a way to express interest and for employers to follow up after the event.</a:t>
            </a:r>
          </a:p>
        </p:txBody>
      </p:sp>
      <p:sp>
        <p:nvSpPr>
          <p:cNvPr id="4" name="Slide Number Placeholder 3"/>
          <p:cNvSpPr>
            <a:spLocks noGrp="1"/>
          </p:cNvSpPr>
          <p:nvPr>
            <p:ph type="sldNum" sz="quarter" idx="5"/>
          </p:nvPr>
        </p:nvSpPr>
        <p:spPr/>
        <p:txBody>
          <a:bodyPr/>
          <a:lstStyle/>
          <a:p>
            <a:fld id="{DDA9EE12-F537-F943-AF79-DBBDD25AB010}" type="slidenum">
              <a:rPr lang="en-US" smtClean="0"/>
              <a:t>9</a:t>
            </a:fld>
            <a:endParaRPr lang="en-US"/>
          </a:p>
        </p:txBody>
      </p:sp>
    </p:spTree>
    <p:extLst>
      <p:ext uri="{BB962C8B-B14F-4D97-AF65-F5344CB8AC3E}">
        <p14:creationId xmlns:p14="http://schemas.microsoft.com/office/powerpoint/2010/main" val="580491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D2124-9571-924A-B333-9B9673CBC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86A888-475E-3348-83E5-B5B6DFE439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572E1E-8E20-134A-8437-0E73B98935FF}"/>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5" name="Footer Placeholder 4">
            <a:extLst>
              <a:ext uri="{FF2B5EF4-FFF2-40B4-BE49-F238E27FC236}">
                <a16:creationId xmlns:a16="http://schemas.microsoft.com/office/drawing/2014/main" id="{8799FCC3-4D51-454D-BDF3-9D2E2B7AA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3AB965-B9ED-6741-A3D2-DB94F112D06D}"/>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69510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7FC32-19A4-0F47-A7C9-EB6284159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4E2B6-772A-6847-A684-526D20C76C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AA9F2-A080-C341-B2A9-192B9449BAC9}"/>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5" name="Footer Placeholder 4">
            <a:extLst>
              <a:ext uri="{FF2B5EF4-FFF2-40B4-BE49-F238E27FC236}">
                <a16:creationId xmlns:a16="http://schemas.microsoft.com/office/drawing/2014/main" id="{4E66FE9B-078F-674E-9AB2-CE05190D9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828F1-2EEE-AF41-971C-E18A386FB7DD}"/>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129214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41512B-9787-A044-8DE1-F9C5D42F37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36DCD-53C3-3C44-8455-16EDF725633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AABE3-397B-D04C-B695-06B6A633C2AE}"/>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5" name="Footer Placeholder 4">
            <a:extLst>
              <a:ext uri="{FF2B5EF4-FFF2-40B4-BE49-F238E27FC236}">
                <a16:creationId xmlns:a16="http://schemas.microsoft.com/office/drawing/2014/main" id="{C45FDB20-E97A-424F-9529-BB26F5C6D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A052B-D46F-D040-90C5-9A13205C30AE}"/>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313358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446C-85E7-B542-966F-801132303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381231-D230-6C47-885D-E160074348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23DDE-DE1F-3042-8ACC-CC033F3414E7}"/>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5" name="Footer Placeholder 4">
            <a:extLst>
              <a:ext uri="{FF2B5EF4-FFF2-40B4-BE49-F238E27FC236}">
                <a16:creationId xmlns:a16="http://schemas.microsoft.com/office/drawing/2014/main" id="{2DF4E31F-D386-8548-B861-62443D475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0A174-BFD1-794A-B8A8-BF1996AEA460}"/>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3698190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9B86-EA50-8F46-AECE-333D1C31F6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DE8465-2A49-A644-97BD-5C970FD58C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E373CF-685C-6342-87AB-4CCDDF89F2F9}"/>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5" name="Footer Placeholder 4">
            <a:extLst>
              <a:ext uri="{FF2B5EF4-FFF2-40B4-BE49-F238E27FC236}">
                <a16:creationId xmlns:a16="http://schemas.microsoft.com/office/drawing/2014/main" id="{93C3308E-BC0F-0443-A9D9-8F6B056D5E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8FD5A-ED04-CC4F-81FE-D0E675B91237}"/>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415454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C7C26-7888-A644-8FE0-BE70E75F36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A72A96-7804-BA45-86E0-6678A7FF61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B2BDBD-7F07-C246-97F9-F523555D979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AEEFAB-9666-4946-9932-A1510A60C5D9}"/>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6" name="Footer Placeholder 5">
            <a:extLst>
              <a:ext uri="{FF2B5EF4-FFF2-40B4-BE49-F238E27FC236}">
                <a16:creationId xmlns:a16="http://schemas.microsoft.com/office/drawing/2014/main" id="{46778077-695B-2140-BAD8-0DEEE6A5D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70399-24DA-A94F-8C0E-70C2DB959041}"/>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3609434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C6A9-EE20-274A-BD92-B6B8BF3EC0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5EC972-5D64-F14E-A1B3-17B38A79F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FE4B714-EDE5-E94C-93FE-B3A92470C7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3200D-0F48-614C-8E8E-4CC81ABFBD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C72DBD-0563-A045-9E41-9B9543B544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167D83-2C9C-1E47-A0BB-962D11B4DF2D}"/>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8" name="Footer Placeholder 7">
            <a:extLst>
              <a:ext uri="{FF2B5EF4-FFF2-40B4-BE49-F238E27FC236}">
                <a16:creationId xmlns:a16="http://schemas.microsoft.com/office/drawing/2014/main" id="{55F449AF-8991-9B46-9B4C-29A48BF036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1577EB-8192-CC40-B481-66F61D2ACF2C}"/>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2440894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CF1CA-AAD9-A74B-8A6D-839BFA3E1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D9B660-443B-6347-A67F-B65711AE12B2}"/>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4" name="Footer Placeholder 3">
            <a:extLst>
              <a:ext uri="{FF2B5EF4-FFF2-40B4-BE49-F238E27FC236}">
                <a16:creationId xmlns:a16="http://schemas.microsoft.com/office/drawing/2014/main" id="{ECE58AA5-02C4-0A43-AB39-87B7E8705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BD4A3C-356B-1E49-855F-705C9C00CF08}"/>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125127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696AB-B9CC-164F-9766-8080F0D44179}"/>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3" name="Footer Placeholder 2">
            <a:extLst>
              <a:ext uri="{FF2B5EF4-FFF2-40B4-BE49-F238E27FC236}">
                <a16:creationId xmlns:a16="http://schemas.microsoft.com/office/drawing/2014/main" id="{1E3B938E-5907-7046-9841-068B569B8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F44AD-C1B5-7B4C-92D1-BC17C76E56C8}"/>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165690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119E-2EBC-3A4D-AA33-AC8F6569E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58123-E5AF-AC4A-9D10-E43ACB44B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FECEC0-2BEF-CB48-8B1F-42916016F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699534-91B8-0C45-B764-624678FEF153}"/>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6" name="Footer Placeholder 5">
            <a:extLst>
              <a:ext uri="{FF2B5EF4-FFF2-40B4-BE49-F238E27FC236}">
                <a16:creationId xmlns:a16="http://schemas.microsoft.com/office/drawing/2014/main" id="{C883D5FF-0E5D-2B46-B23A-66BC0036B5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EE2D1-DBF1-F447-B441-5B0EAA45F0C4}"/>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107041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9AE8-6C2A-D346-B212-A0D43FA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4B2CFA-CD68-E84D-A2B7-A72AE3303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1B8F6-F59F-D94A-8CCC-8B7CE6B45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B66D55-FB2F-2447-AF90-2A589A26FCC8}"/>
              </a:ext>
            </a:extLst>
          </p:cNvPr>
          <p:cNvSpPr>
            <a:spLocks noGrp="1"/>
          </p:cNvSpPr>
          <p:nvPr>
            <p:ph type="dt" sz="half" idx="10"/>
          </p:nvPr>
        </p:nvSpPr>
        <p:spPr/>
        <p:txBody>
          <a:bodyPr/>
          <a:lstStyle/>
          <a:p>
            <a:fld id="{740830A0-4F1C-AD4B-82D5-5F68D6E19EBE}" type="datetimeFigureOut">
              <a:rPr lang="en-US" smtClean="0"/>
              <a:t>10/22/20</a:t>
            </a:fld>
            <a:endParaRPr lang="en-US"/>
          </a:p>
        </p:txBody>
      </p:sp>
      <p:sp>
        <p:nvSpPr>
          <p:cNvPr id="6" name="Footer Placeholder 5">
            <a:extLst>
              <a:ext uri="{FF2B5EF4-FFF2-40B4-BE49-F238E27FC236}">
                <a16:creationId xmlns:a16="http://schemas.microsoft.com/office/drawing/2014/main" id="{296F0CE2-205B-D242-9930-006BCC826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B2E283-929D-F440-A4DF-88C9C8F42A85}"/>
              </a:ext>
            </a:extLst>
          </p:cNvPr>
          <p:cNvSpPr>
            <a:spLocks noGrp="1"/>
          </p:cNvSpPr>
          <p:nvPr>
            <p:ph type="sldNum" sz="quarter" idx="12"/>
          </p:nvPr>
        </p:nvSpPr>
        <p:spPr/>
        <p:txBody>
          <a:bodyPr/>
          <a:lstStyle/>
          <a:p>
            <a:fld id="{FB9AC757-D585-B048-8B39-407009D1EBA3}" type="slidenum">
              <a:rPr lang="en-US" smtClean="0"/>
              <a:t>‹#›</a:t>
            </a:fld>
            <a:endParaRPr lang="en-US"/>
          </a:p>
        </p:txBody>
      </p:sp>
    </p:spTree>
    <p:extLst>
      <p:ext uri="{BB962C8B-B14F-4D97-AF65-F5344CB8AC3E}">
        <p14:creationId xmlns:p14="http://schemas.microsoft.com/office/powerpoint/2010/main" val="80690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05185-A73B-6843-9328-CE94A1213E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95DB3B-FF26-0E41-B473-C38924B62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A22E7-071F-8E42-BB65-2614B6904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830A0-4F1C-AD4B-82D5-5F68D6E19EBE}" type="datetimeFigureOut">
              <a:rPr lang="en-US" smtClean="0"/>
              <a:t>10/22/20</a:t>
            </a:fld>
            <a:endParaRPr lang="en-US"/>
          </a:p>
        </p:txBody>
      </p:sp>
      <p:sp>
        <p:nvSpPr>
          <p:cNvPr id="5" name="Footer Placeholder 4">
            <a:extLst>
              <a:ext uri="{FF2B5EF4-FFF2-40B4-BE49-F238E27FC236}">
                <a16:creationId xmlns:a16="http://schemas.microsoft.com/office/drawing/2014/main" id="{C6B66743-C2F4-7748-9FF4-F80C0551E2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CE8276-DA71-DD4C-BFCD-F9D8D6B164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AC757-D585-B048-8B39-407009D1EBA3}" type="slidenum">
              <a:rPr lang="en-US" smtClean="0"/>
              <a:t>‹#›</a:t>
            </a:fld>
            <a:endParaRPr lang="en-US"/>
          </a:p>
        </p:txBody>
      </p:sp>
    </p:spTree>
    <p:extLst>
      <p:ext uri="{BB962C8B-B14F-4D97-AF65-F5344CB8AC3E}">
        <p14:creationId xmlns:p14="http://schemas.microsoft.com/office/powerpoint/2010/main" val="11382514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pp.brazenconnect.com/a/Comm/e/4LYK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support.brazenconnect.com/hc/en-us/articles/203601148-How-can-I-select-the-correct-time-zone-for-display-on-my-profile-" TargetMode="External"/><Relationship Id="rId3" Type="http://schemas.openxmlformats.org/officeDocument/2006/relationships/hyperlink" Target="https://support.brazenconnect.com/hc/en-us/articles/215521267-Attending-an-event" TargetMode="External"/><Relationship Id="rId7" Type="http://schemas.openxmlformats.org/officeDocument/2006/relationships/hyperlink" Target="https://support.brazenconnect.com/hc/en-us/articles/115004151347-Sending-and-Receiving-Final-Though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support.brazenconnect.com/hc/en-us/articles/206052098-How-do-I-change-add-my-resume-after-I-register-" TargetMode="External"/><Relationship Id="rId5" Type="http://schemas.openxmlformats.org/officeDocument/2006/relationships/hyperlink" Target="https://support.brazenconnect.com/hc/en-us/articles/206452148-How-to-I-upload-change-my-resume-" TargetMode="External"/><Relationship Id="rId10" Type="http://schemas.openxmlformats.org/officeDocument/2006/relationships/hyperlink" Target="https://nam01.safelinks.protection.outlook.com/?url=https%3A%2F%2Ftracking.cirrusinsight.com%2F9f46ace6-91c5-464a-aeca-5f4c99668437%2Fapp-brazenconnect-com-cc-service-check&amp;data=02%7C01%7Caif5005%40psu.edu%7C9ebe607dfa66401e705b08d81152470c%7C7cf48d453ddb4389a9c1c115526eb52e%7C0%7C0%7C637278392374615102&amp;sdata=vPctHZFJD24TpyCCpB%2BymLTYZFGx6JtyrAyaZofzMpA%3D&amp;reserved=0" TargetMode="External"/><Relationship Id="rId4" Type="http://schemas.openxmlformats.org/officeDocument/2006/relationships/hyperlink" Target="https://support.brazenconnect.com/hc/en-us/articles/360048560453-Attendee-Joining-Video-Audio-Chat" TargetMode="External"/><Relationship Id="rId9" Type="http://schemas.openxmlformats.org/officeDocument/2006/relationships/hyperlink" Target="https://support.brazenconnect.com/hc/en-us/articles/206124068-How-do-I-change-my-passwor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support.brazenconnect.com/hc/en-us/articles/204259248-How-do-I-delete-my-browser-cookies-" TargetMode="External"/><Relationship Id="rId13" Type="http://schemas.openxmlformats.org/officeDocument/2006/relationships/hyperlink" Target="https://support.brazenconnect.com/hc/en-us/articles/202116846-Is-the-event-platform-compatible-with-screen-readers-" TargetMode="External"/><Relationship Id="rId3" Type="http://schemas.openxmlformats.org/officeDocument/2006/relationships/hyperlink" Target="https://support.brazenconnect.com/hc/en-us/articles/360049986973-Accessibility-Guide" TargetMode="External"/><Relationship Id="rId7" Type="http://schemas.openxmlformats.org/officeDocument/2006/relationships/hyperlink" Target="https://support.brazenconnect.com/hc/en-us/articles/203603408-How-do-I-test-my-sound-" TargetMode="External"/><Relationship Id="rId12" Type="http://schemas.openxmlformats.org/officeDocument/2006/relationships/hyperlink" Target="https://support.brazenconnect.com/hc/en-us/articles/206055288-Can-I-access-events-using-a-mobile-device-or-table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support.brazenconnect.com/hc/en-us/articles/206054848-How-do-I-test-my-internet-connection-" TargetMode="External"/><Relationship Id="rId11" Type="http://schemas.openxmlformats.org/officeDocument/2006/relationships/hyperlink" Target="https://support.brazenconnect.com/hc/en-us/articles/204189177-Is-my-browser-supported-" TargetMode="External"/><Relationship Id="rId5" Type="http://schemas.openxmlformats.org/officeDocument/2006/relationships/hyperlink" Target="https://support.brazenconnect.com/hc/en-us/articles/360043654173-Password-Reset" TargetMode="External"/><Relationship Id="rId10" Type="http://schemas.openxmlformats.org/officeDocument/2006/relationships/hyperlink" Target="https://support.brazenconnect.com/hc/en-us/articles/206054828-How-do-I-upload-change-my-profile-picture-after-I-have-already-registered-" TargetMode="External"/><Relationship Id="rId4" Type="http://schemas.openxmlformats.org/officeDocument/2006/relationships/hyperlink" Target="https://support.brazenconnect.com/hc/en-us/articles/360043654313-Verify-my-account-email-address" TargetMode="External"/><Relationship Id="rId9" Type="http://schemas.openxmlformats.org/officeDocument/2006/relationships/hyperlink" Target="https://support.brazenconnect.com/hc/en-us/articles/202116856-Is-the-site-508-complian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upport.brazenconnect.com/hc/en-us/articles/206782107-Why-am-I-not-in-a-chat-yet-" TargetMode="External"/><Relationship Id="rId7" Type="http://schemas.openxmlformats.org/officeDocument/2006/relationships/hyperlink" Target="https://support.brazenconnect.com/hc/en-us/articles/201851943-My-chat-suddenly-ended-what-happene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support.brazenconnect.com/hc/en-us/articles/202390788-I-ve-reached-an-error-page-How-do-I-get-back-to-my-event-" TargetMode="External"/><Relationship Id="rId5" Type="http://schemas.openxmlformats.org/officeDocument/2006/relationships/hyperlink" Target="https://support.brazenconnect.com/hc/en-us/articles/215885377-I-m-not-being-connected-to-chat" TargetMode="External"/><Relationship Id="rId4" Type="http://schemas.openxmlformats.org/officeDocument/2006/relationships/hyperlink" Target="https://support.brazenconnect.com/hc/en-us/articles/360043652693-Brazen-Application-Emails-and-Spam-Filte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pp.brazenconnect.com/a/Comm/e/4LYK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B2896F-4A77-8349-9E61-10F00A976309}"/>
              </a:ext>
            </a:extLst>
          </p:cNvPr>
          <p:cNvSpPr/>
          <p:nvPr/>
        </p:nvSpPr>
        <p:spPr>
          <a:xfrm>
            <a:off x="0" y="3750196"/>
            <a:ext cx="12192000" cy="3107803"/>
          </a:xfrm>
          <a:prstGeom prst="rect">
            <a:avLst/>
          </a:prstGeom>
          <a:solidFill>
            <a:srgbClr val="314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E44"/>
              </a:solidFill>
            </a:endParaRPr>
          </a:p>
        </p:txBody>
      </p:sp>
      <p:sp>
        <p:nvSpPr>
          <p:cNvPr id="6" name="TextBox 5">
            <a:extLst>
              <a:ext uri="{FF2B5EF4-FFF2-40B4-BE49-F238E27FC236}">
                <a16:creationId xmlns:a16="http://schemas.microsoft.com/office/drawing/2014/main" id="{7DAC992A-18D7-FD45-9D4E-75DC38EE847C}"/>
              </a:ext>
            </a:extLst>
          </p:cNvPr>
          <p:cNvSpPr txBox="1"/>
          <p:nvPr/>
        </p:nvSpPr>
        <p:spPr>
          <a:xfrm>
            <a:off x="5776592" y="2968275"/>
            <a:ext cx="11986033" cy="1107996"/>
          </a:xfrm>
          <a:prstGeom prst="rect">
            <a:avLst/>
          </a:prstGeom>
          <a:noFill/>
        </p:spPr>
        <p:txBody>
          <a:bodyPr wrap="square" rtlCol="0" anchor="t">
            <a:spAutoFit/>
          </a:bodyPr>
          <a:lstStyle/>
          <a:p>
            <a:r>
              <a:rPr lang="en-US" sz="6600" b="1" dirty="0">
                <a:solidFill>
                  <a:srgbClr val="314D64"/>
                </a:solidFill>
                <a:latin typeface="Avenir Black"/>
              </a:rPr>
              <a:t>student tutorial</a:t>
            </a:r>
            <a:endParaRPr lang="en-US" sz="6600" b="1" dirty="0">
              <a:solidFill>
                <a:srgbClr val="314D64"/>
              </a:solidFill>
              <a:latin typeface="Avenir Black" panose="02000503020000020003" pitchFamily="2" charset="0"/>
            </a:endParaRPr>
          </a:p>
        </p:txBody>
      </p:sp>
      <p:sp>
        <p:nvSpPr>
          <p:cNvPr id="8" name="TextBox 7">
            <a:extLst>
              <a:ext uri="{FF2B5EF4-FFF2-40B4-BE49-F238E27FC236}">
                <a16:creationId xmlns:a16="http://schemas.microsoft.com/office/drawing/2014/main" id="{BF2D3757-C88B-394E-9B57-3B8B8C822523}"/>
              </a:ext>
            </a:extLst>
          </p:cNvPr>
          <p:cNvSpPr txBox="1"/>
          <p:nvPr/>
        </p:nvSpPr>
        <p:spPr>
          <a:xfrm>
            <a:off x="145926" y="0"/>
            <a:ext cx="8913971" cy="2554545"/>
          </a:xfrm>
          <a:prstGeom prst="rect">
            <a:avLst/>
          </a:prstGeom>
          <a:noFill/>
        </p:spPr>
        <p:txBody>
          <a:bodyPr wrap="square" lIns="91440" tIns="45720" rIns="91440" bIns="45720" rtlCol="0" anchor="t">
            <a:spAutoFit/>
          </a:bodyPr>
          <a:lstStyle/>
          <a:p>
            <a:r>
              <a:rPr lang="en-US" sz="8000" b="1">
                <a:solidFill>
                  <a:srgbClr val="314D64"/>
                </a:solidFill>
                <a:latin typeface="Avenir Black"/>
              </a:rPr>
              <a:t>Navigating a virtual </a:t>
            </a:r>
            <a:r>
              <a:rPr lang="en-US" sz="8000" b="1" dirty="0">
                <a:solidFill>
                  <a:srgbClr val="314D64"/>
                </a:solidFill>
                <a:latin typeface="Avenir Black"/>
              </a:rPr>
              <a:t>career fair</a:t>
            </a:r>
            <a:endParaRPr lang="en-US" sz="8000" b="1" dirty="0">
              <a:solidFill>
                <a:srgbClr val="314D64"/>
              </a:solidFill>
              <a:latin typeface="Avenir Black" panose="02000503020000020003" pitchFamily="2" charset="0"/>
            </a:endParaRPr>
          </a:p>
        </p:txBody>
      </p:sp>
      <p:pic>
        <p:nvPicPr>
          <p:cNvPr id="11" name="Picture 10" descr="A close up of a building&#10;&#10;Description automatically generated">
            <a:extLst>
              <a:ext uri="{FF2B5EF4-FFF2-40B4-BE49-F238E27FC236}">
                <a16:creationId xmlns:a16="http://schemas.microsoft.com/office/drawing/2014/main" id="{1BC23F42-7890-114C-8B1D-D39BF7B0770B}"/>
              </a:ext>
            </a:extLst>
          </p:cNvPr>
          <p:cNvPicPr>
            <a:picLocks noChangeAspect="1"/>
          </p:cNvPicPr>
          <p:nvPr/>
        </p:nvPicPr>
        <p:blipFill>
          <a:blip r:embed="rId3"/>
          <a:stretch>
            <a:fillRect/>
          </a:stretch>
        </p:blipFill>
        <p:spPr>
          <a:xfrm>
            <a:off x="6618110" y="4287371"/>
            <a:ext cx="5209326" cy="2205281"/>
          </a:xfrm>
          <a:prstGeom prst="rect">
            <a:avLst/>
          </a:prstGeom>
        </p:spPr>
      </p:pic>
    </p:spTree>
    <p:extLst>
      <p:ext uri="{BB962C8B-B14F-4D97-AF65-F5344CB8AC3E}">
        <p14:creationId xmlns:p14="http://schemas.microsoft.com/office/powerpoint/2010/main" val="40381425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2: Entering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147052" y="2713957"/>
            <a:ext cx="5181304"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1 :</a:t>
            </a:r>
            <a:r>
              <a:rPr lang="en-US" dirty="0">
                <a:solidFill>
                  <a:schemeClr val="bg1"/>
                </a:solidFill>
                <a:cs typeface="Calibri"/>
              </a:rPr>
              <a:t> Navigate to event landing page</a:t>
            </a:r>
          </a:p>
          <a:p>
            <a:r>
              <a:rPr lang="en-US" dirty="0">
                <a:ea typeface="+mn-lt"/>
                <a:cs typeface="+mn-lt"/>
                <a:hlinkClick r:id="rId3"/>
              </a:rPr>
              <a:t>https://app.brazenconnect.com/a/Comm/e/4LYKm</a:t>
            </a:r>
            <a:endParaRPr lang="en-US">
              <a:ea typeface="+mn-lt"/>
              <a:cs typeface="+mn-lt"/>
            </a:endParaRPr>
          </a:p>
          <a:p>
            <a:r>
              <a:rPr lang="en-US">
                <a:solidFill>
                  <a:schemeClr val="bg1"/>
                </a:solidFill>
                <a:cs typeface="Calibri"/>
              </a:rPr>
              <a:t>Click login at top right</a:t>
            </a:r>
            <a:endParaRPr lang="en-US" dirty="0">
              <a:solidFill>
                <a:schemeClr val="bg1"/>
              </a:solidFill>
              <a:cs typeface="Calibri"/>
            </a:endParaRPr>
          </a:p>
          <a:p>
            <a:endParaRPr lang="en-US" dirty="0">
              <a:solidFill>
                <a:schemeClr val="bg1"/>
              </a:solidFill>
              <a:cs typeface="Calibri"/>
            </a:endParaRPr>
          </a:p>
        </p:txBody>
      </p:sp>
      <p:pic>
        <p:nvPicPr>
          <p:cNvPr id="7" name="Picture 6" descr="A picture containing outdoor, building, large, sign&#10;&#10;Description automatically generated">
            <a:extLst>
              <a:ext uri="{FF2B5EF4-FFF2-40B4-BE49-F238E27FC236}">
                <a16:creationId xmlns:a16="http://schemas.microsoft.com/office/drawing/2014/main" id="{DDF6568A-CD67-424B-9A99-3218C07BFE15}"/>
              </a:ext>
            </a:extLst>
          </p:cNvPr>
          <p:cNvPicPr>
            <a:picLocks noChangeAspect="1"/>
          </p:cNvPicPr>
          <p:nvPr/>
        </p:nvPicPr>
        <p:blipFill>
          <a:blip r:embed="rId4"/>
          <a:stretch>
            <a:fillRect/>
          </a:stretch>
        </p:blipFill>
        <p:spPr>
          <a:xfrm>
            <a:off x="5763918" y="1841952"/>
            <a:ext cx="6281030" cy="3898447"/>
          </a:xfrm>
          <a:prstGeom prst="rect">
            <a:avLst/>
          </a:prstGeom>
        </p:spPr>
      </p:pic>
    </p:spTree>
    <p:extLst>
      <p:ext uri="{BB962C8B-B14F-4D97-AF65-F5344CB8AC3E}">
        <p14:creationId xmlns:p14="http://schemas.microsoft.com/office/powerpoint/2010/main" val="1636850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2: Entering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342231" y="2628781"/>
            <a:ext cx="512817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2 :</a:t>
            </a:r>
            <a:r>
              <a:rPr lang="en-US" dirty="0">
                <a:solidFill>
                  <a:schemeClr val="bg1"/>
                </a:solidFill>
                <a:cs typeface="Calibri"/>
              </a:rPr>
              <a:t> Complete your Event Registration Form</a:t>
            </a:r>
          </a:p>
          <a:p>
            <a:endParaRPr lang="en-US" dirty="0">
              <a:solidFill>
                <a:schemeClr val="bg1"/>
              </a:solidFill>
              <a:cs typeface="Calibri"/>
            </a:endParaRPr>
          </a:p>
        </p:txBody>
      </p:sp>
      <p:pic>
        <p:nvPicPr>
          <p:cNvPr id="3" name="Picture 2" descr="Graphical user interface, text, application, email&#10;&#10;Description automatically generated">
            <a:extLst>
              <a:ext uri="{FF2B5EF4-FFF2-40B4-BE49-F238E27FC236}">
                <a16:creationId xmlns:a16="http://schemas.microsoft.com/office/drawing/2014/main" id="{808A5167-4373-F046-B07C-8546464A31C8}"/>
              </a:ext>
            </a:extLst>
          </p:cNvPr>
          <p:cNvPicPr>
            <a:picLocks noChangeAspect="1"/>
          </p:cNvPicPr>
          <p:nvPr/>
        </p:nvPicPr>
        <p:blipFill>
          <a:blip r:embed="rId3"/>
          <a:stretch>
            <a:fillRect/>
          </a:stretch>
        </p:blipFill>
        <p:spPr>
          <a:xfrm>
            <a:off x="6401823" y="1628868"/>
            <a:ext cx="4887066" cy="5155949"/>
          </a:xfrm>
          <a:prstGeom prst="rect">
            <a:avLst/>
          </a:prstGeom>
        </p:spPr>
      </p:pic>
    </p:spTree>
    <p:extLst>
      <p:ext uri="{BB962C8B-B14F-4D97-AF65-F5344CB8AC3E}">
        <p14:creationId xmlns:p14="http://schemas.microsoft.com/office/powerpoint/2010/main" val="3819906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2: Entering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647031" y="2638926"/>
            <a:ext cx="4948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3:</a:t>
            </a:r>
            <a:r>
              <a:rPr lang="en-US" dirty="0">
                <a:solidFill>
                  <a:schemeClr val="bg1"/>
                </a:solidFill>
                <a:cs typeface="Calibri"/>
              </a:rPr>
              <a:t> Enter the live event</a:t>
            </a:r>
          </a:p>
          <a:p>
            <a:endParaRPr lang="en-US" dirty="0">
              <a:solidFill>
                <a:schemeClr val="bg1"/>
              </a:solidFill>
              <a:cs typeface="Calibri"/>
            </a:endParaRPr>
          </a:p>
        </p:txBody>
      </p:sp>
      <p:pic>
        <p:nvPicPr>
          <p:cNvPr id="3" name="Picture 6" descr="A screenshot of a cell phone&#10;&#10;Description automatically generated">
            <a:extLst>
              <a:ext uri="{FF2B5EF4-FFF2-40B4-BE49-F238E27FC236}">
                <a16:creationId xmlns:a16="http://schemas.microsoft.com/office/drawing/2014/main" id="{E5180F0B-597F-4B4A-8834-CE65B725590F}"/>
              </a:ext>
            </a:extLst>
          </p:cNvPr>
          <p:cNvPicPr>
            <a:picLocks noChangeAspect="1"/>
          </p:cNvPicPr>
          <p:nvPr/>
        </p:nvPicPr>
        <p:blipFill>
          <a:blip r:embed="rId3"/>
          <a:stretch>
            <a:fillRect/>
          </a:stretch>
        </p:blipFill>
        <p:spPr>
          <a:xfrm>
            <a:off x="4844716" y="2343843"/>
            <a:ext cx="7114673" cy="4242420"/>
          </a:xfrm>
          <a:prstGeom prst="rect">
            <a:avLst/>
          </a:prstGeom>
        </p:spPr>
      </p:pic>
    </p:spTree>
    <p:extLst>
      <p:ext uri="{BB962C8B-B14F-4D97-AF65-F5344CB8AC3E}">
        <p14:creationId xmlns:p14="http://schemas.microsoft.com/office/powerpoint/2010/main" val="39435652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3: Participating in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117843" y="2646555"/>
            <a:ext cx="494898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Calibri"/>
              </a:rPr>
              <a:t>Step 1:</a:t>
            </a:r>
            <a:r>
              <a:rPr lang="en-US">
                <a:solidFill>
                  <a:schemeClr val="bg1"/>
                </a:solidFill>
                <a:cs typeface="Calibri"/>
              </a:rPr>
              <a:t> Scan the Event Lobby for booths you want to chat in</a:t>
            </a:r>
          </a:p>
          <a:p>
            <a:endParaRPr lang="en-US">
              <a:solidFill>
                <a:schemeClr val="bg1"/>
              </a:solidFill>
              <a:cs typeface="Calibri"/>
            </a:endParaRPr>
          </a:p>
        </p:txBody>
      </p:sp>
      <p:pic>
        <p:nvPicPr>
          <p:cNvPr id="4" name="Picture 3" descr="Graphical user interface, application&#10;&#10;Description automatically generated">
            <a:extLst>
              <a:ext uri="{FF2B5EF4-FFF2-40B4-BE49-F238E27FC236}">
                <a16:creationId xmlns:a16="http://schemas.microsoft.com/office/drawing/2014/main" id="{21487114-0DA9-5646-AC4B-05D029809F28}"/>
              </a:ext>
            </a:extLst>
          </p:cNvPr>
          <p:cNvPicPr>
            <a:picLocks noChangeAspect="1"/>
          </p:cNvPicPr>
          <p:nvPr/>
        </p:nvPicPr>
        <p:blipFill>
          <a:blip r:embed="rId3"/>
          <a:stretch>
            <a:fillRect/>
          </a:stretch>
        </p:blipFill>
        <p:spPr>
          <a:xfrm>
            <a:off x="6615289" y="1651521"/>
            <a:ext cx="4602952" cy="4761674"/>
          </a:xfrm>
          <a:prstGeom prst="rect">
            <a:avLst/>
          </a:prstGeom>
        </p:spPr>
      </p:pic>
    </p:spTree>
    <p:extLst>
      <p:ext uri="{BB962C8B-B14F-4D97-AF65-F5344CB8AC3E}">
        <p14:creationId xmlns:p14="http://schemas.microsoft.com/office/powerpoint/2010/main" val="31415082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3: Participating in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224236" y="2009385"/>
            <a:ext cx="4948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2:</a:t>
            </a:r>
            <a:r>
              <a:rPr lang="en-US" dirty="0">
                <a:solidFill>
                  <a:schemeClr val="bg1"/>
                </a:solidFill>
                <a:cs typeface="Calibri"/>
              </a:rPr>
              <a:t> Manage your chats</a:t>
            </a:r>
          </a:p>
          <a:p>
            <a:endParaRPr lang="en-US" dirty="0">
              <a:solidFill>
                <a:schemeClr val="bg1"/>
              </a:solidFill>
              <a:cs typeface="Calibri"/>
            </a:endParaRPr>
          </a:p>
        </p:txBody>
      </p:sp>
      <p:pic>
        <p:nvPicPr>
          <p:cNvPr id="2" name="Picture 2" descr="A screenshot of a cell phone&#10;&#10;Description automatically generated">
            <a:extLst>
              <a:ext uri="{FF2B5EF4-FFF2-40B4-BE49-F238E27FC236}">
                <a16:creationId xmlns:a16="http://schemas.microsoft.com/office/drawing/2014/main" id="{50783F77-32C8-49C7-8398-45BF95D6AE8E}"/>
              </a:ext>
            </a:extLst>
          </p:cNvPr>
          <p:cNvPicPr>
            <a:picLocks noChangeAspect="1"/>
          </p:cNvPicPr>
          <p:nvPr/>
        </p:nvPicPr>
        <p:blipFill>
          <a:blip r:embed="rId3"/>
          <a:stretch>
            <a:fillRect/>
          </a:stretch>
        </p:blipFill>
        <p:spPr>
          <a:xfrm>
            <a:off x="299453" y="2708397"/>
            <a:ext cx="5229726" cy="3954468"/>
          </a:xfrm>
          <a:prstGeom prst="rect">
            <a:avLst/>
          </a:prstGeom>
        </p:spPr>
      </p:pic>
      <p:pic>
        <p:nvPicPr>
          <p:cNvPr id="3" name="Picture 3" descr="A screenshot of a cell phone&#10;&#10;Description automatically generated">
            <a:extLst>
              <a:ext uri="{FF2B5EF4-FFF2-40B4-BE49-F238E27FC236}">
                <a16:creationId xmlns:a16="http://schemas.microsoft.com/office/drawing/2014/main" id="{9A185A41-6E79-4957-8097-DE6801772BD3}"/>
              </a:ext>
            </a:extLst>
          </p:cNvPr>
          <p:cNvPicPr>
            <a:picLocks noChangeAspect="1"/>
          </p:cNvPicPr>
          <p:nvPr/>
        </p:nvPicPr>
        <p:blipFill>
          <a:blip r:embed="rId4"/>
          <a:stretch>
            <a:fillRect/>
          </a:stretch>
        </p:blipFill>
        <p:spPr>
          <a:xfrm>
            <a:off x="5660189" y="3332764"/>
            <a:ext cx="6325937" cy="3347420"/>
          </a:xfrm>
          <a:prstGeom prst="rect">
            <a:avLst/>
          </a:prstGeom>
        </p:spPr>
      </p:pic>
    </p:spTree>
    <p:extLst>
      <p:ext uri="{BB962C8B-B14F-4D97-AF65-F5344CB8AC3E}">
        <p14:creationId xmlns:p14="http://schemas.microsoft.com/office/powerpoint/2010/main" val="9828269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3: Participating in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0" y="2767769"/>
            <a:ext cx="4948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3:</a:t>
            </a:r>
            <a:r>
              <a:rPr lang="en-US" dirty="0">
                <a:solidFill>
                  <a:schemeClr val="bg1"/>
                </a:solidFill>
                <a:cs typeface="Calibri"/>
              </a:rPr>
              <a:t> Enter a booth</a:t>
            </a:r>
          </a:p>
          <a:p>
            <a:endParaRPr lang="en-US" dirty="0">
              <a:solidFill>
                <a:schemeClr val="bg1"/>
              </a:solidFill>
              <a:cs typeface="Calibri"/>
            </a:endParaRPr>
          </a:p>
        </p:txBody>
      </p:sp>
      <p:pic>
        <p:nvPicPr>
          <p:cNvPr id="2" name="Picture 2" descr="A screenshot of a cell phone&#10;&#10;Description automatically generated">
            <a:extLst>
              <a:ext uri="{FF2B5EF4-FFF2-40B4-BE49-F238E27FC236}">
                <a16:creationId xmlns:a16="http://schemas.microsoft.com/office/drawing/2014/main" id="{C94DF19C-A4F2-41BD-B37A-FA63BE36CD1F}"/>
              </a:ext>
            </a:extLst>
          </p:cNvPr>
          <p:cNvPicPr>
            <a:picLocks noChangeAspect="1"/>
          </p:cNvPicPr>
          <p:nvPr/>
        </p:nvPicPr>
        <p:blipFill>
          <a:blip r:embed="rId3"/>
          <a:stretch>
            <a:fillRect/>
          </a:stretch>
        </p:blipFill>
        <p:spPr>
          <a:xfrm>
            <a:off x="4283242" y="2956971"/>
            <a:ext cx="7636041" cy="3644478"/>
          </a:xfrm>
          <a:prstGeom prst="rect">
            <a:avLst/>
          </a:prstGeom>
        </p:spPr>
      </p:pic>
    </p:spTree>
    <p:extLst>
      <p:ext uri="{BB962C8B-B14F-4D97-AF65-F5344CB8AC3E}">
        <p14:creationId xmlns:p14="http://schemas.microsoft.com/office/powerpoint/2010/main" val="17341135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3: Participating in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295417" y="1830010"/>
            <a:ext cx="4948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4:</a:t>
            </a:r>
            <a:r>
              <a:rPr lang="en-US" dirty="0">
                <a:solidFill>
                  <a:schemeClr val="bg1"/>
                </a:solidFill>
                <a:cs typeface="Calibri"/>
              </a:rPr>
              <a:t> Click to chat</a:t>
            </a:r>
          </a:p>
          <a:p>
            <a:endParaRPr lang="en-US" dirty="0">
              <a:solidFill>
                <a:schemeClr val="bg1"/>
              </a:solidFill>
              <a:cs typeface="Calibri"/>
            </a:endParaRPr>
          </a:p>
        </p:txBody>
      </p:sp>
      <p:pic>
        <p:nvPicPr>
          <p:cNvPr id="2" name="Picture 2" descr="A screenshot of a cell phone&#10;&#10;Description automatically generated">
            <a:extLst>
              <a:ext uri="{FF2B5EF4-FFF2-40B4-BE49-F238E27FC236}">
                <a16:creationId xmlns:a16="http://schemas.microsoft.com/office/drawing/2014/main" id="{E7821C53-8087-4BD5-A9FD-368F76F77B12}"/>
              </a:ext>
            </a:extLst>
          </p:cNvPr>
          <p:cNvPicPr>
            <a:picLocks noChangeAspect="1"/>
          </p:cNvPicPr>
          <p:nvPr/>
        </p:nvPicPr>
        <p:blipFill>
          <a:blip r:embed="rId3"/>
          <a:stretch>
            <a:fillRect/>
          </a:stretch>
        </p:blipFill>
        <p:spPr>
          <a:xfrm>
            <a:off x="169836" y="3778248"/>
            <a:ext cx="5703000" cy="2901512"/>
          </a:xfrm>
          <a:prstGeom prst="rect">
            <a:avLst/>
          </a:prstGeom>
        </p:spPr>
      </p:pic>
      <p:pic>
        <p:nvPicPr>
          <p:cNvPr id="3" name="Picture 3" descr="A screenshot of a computer screen&#10;&#10;Description automatically generated">
            <a:extLst>
              <a:ext uri="{FF2B5EF4-FFF2-40B4-BE49-F238E27FC236}">
                <a16:creationId xmlns:a16="http://schemas.microsoft.com/office/drawing/2014/main" id="{E5EFC76D-0DD5-4D1D-A057-8FE1FCA8C3F2}"/>
              </a:ext>
            </a:extLst>
          </p:cNvPr>
          <p:cNvPicPr>
            <a:picLocks noChangeAspect="1"/>
          </p:cNvPicPr>
          <p:nvPr/>
        </p:nvPicPr>
        <p:blipFill>
          <a:blip r:embed="rId4"/>
          <a:stretch>
            <a:fillRect/>
          </a:stretch>
        </p:blipFill>
        <p:spPr>
          <a:xfrm>
            <a:off x="6099717" y="3695375"/>
            <a:ext cx="5735443" cy="3072811"/>
          </a:xfrm>
          <a:prstGeom prst="rect">
            <a:avLst/>
          </a:prstGeom>
        </p:spPr>
      </p:pic>
    </p:spTree>
    <p:extLst>
      <p:ext uri="{BB962C8B-B14F-4D97-AF65-F5344CB8AC3E}">
        <p14:creationId xmlns:p14="http://schemas.microsoft.com/office/powerpoint/2010/main" val="2983826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3: Participating in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329649" y="1822304"/>
            <a:ext cx="4948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5:</a:t>
            </a:r>
            <a:r>
              <a:rPr lang="en-US" dirty="0">
                <a:solidFill>
                  <a:schemeClr val="bg1"/>
                </a:solidFill>
                <a:cs typeface="Calibri"/>
              </a:rPr>
              <a:t> Start chatting</a:t>
            </a:r>
          </a:p>
          <a:p>
            <a:endParaRPr lang="en-US" dirty="0">
              <a:solidFill>
                <a:schemeClr val="bg1"/>
              </a:solidFill>
              <a:cs typeface="Calibri"/>
            </a:endParaRPr>
          </a:p>
        </p:txBody>
      </p:sp>
      <p:pic>
        <p:nvPicPr>
          <p:cNvPr id="4" name="Picture 6" descr="A screenshot of a cell phone&#10;&#10;Description automatically generated">
            <a:extLst>
              <a:ext uri="{FF2B5EF4-FFF2-40B4-BE49-F238E27FC236}">
                <a16:creationId xmlns:a16="http://schemas.microsoft.com/office/drawing/2014/main" id="{11B981C9-4B57-4B44-A0E2-085D4175F9CE}"/>
              </a:ext>
            </a:extLst>
          </p:cNvPr>
          <p:cNvPicPr>
            <a:picLocks noChangeAspect="1"/>
          </p:cNvPicPr>
          <p:nvPr/>
        </p:nvPicPr>
        <p:blipFill>
          <a:blip r:embed="rId3"/>
          <a:stretch>
            <a:fillRect/>
          </a:stretch>
        </p:blipFill>
        <p:spPr>
          <a:xfrm>
            <a:off x="6636084" y="3546355"/>
            <a:ext cx="4989094" cy="2826657"/>
          </a:xfrm>
          <a:prstGeom prst="rect">
            <a:avLst/>
          </a:prstGeom>
        </p:spPr>
      </p:pic>
    </p:spTree>
    <p:extLst>
      <p:ext uri="{BB962C8B-B14F-4D97-AF65-F5344CB8AC3E}">
        <p14:creationId xmlns:p14="http://schemas.microsoft.com/office/powerpoint/2010/main" val="23673620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954107"/>
          </a:xfrm>
          <a:prstGeom prst="rect">
            <a:avLst/>
          </a:prstGeom>
          <a:noFill/>
        </p:spPr>
        <p:txBody>
          <a:bodyPr wrap="square" rtlCol="0" anchor="t">
            <a:spAutoFit/>
          </a:bodyPr>
          <a:lstStyle/>
          <a:p>
            <a:r>
              <a:rPr lang="en-US" sz="5600" b="1" dirty="0">
                <a:solidFill>
                  <a:schemeClr val="bg1"/>
                </a:solidFill>
                <a:latin typeface="Avenir Black"/>
              </a:rPr>
              <a:t>Part 3: Participating in the Event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356961" y="2021708"/>
            <a:ext cx="4948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6:</a:t>
            </a:r>
            <a:r>
              <a:rPr lang="en-US" dirty="0">
                <a:solidFill>
                  <a:schemeClr val="bg1"/>
                </a:solidFill>
                <a:cs typeface="Calibri"/>
              </a:rPr>
              <a:t> Rate and take notes</a:t>
            </a:r>
          </a:p>
          <a:p>
            <a:endParaRPr lang="en-US" dirty="0">
              <a:solidFill>
                <a:schemeClr val="bg1"/>
              </a:solidFill>
              <a:cs typeface="Calibri"/>
            </a:endParaRPr>
          </a:p>
        </p:txBody>
      </p:sp>
      <p:pic>
        <p:nvPicPr>
          <p:cNvPr id="2" name="Picture 3" descr="A screenshot of a cell phone&#10;&#10;Description automatically generated">
            <a:extLst>
              <a:ext uri="{FF2B5EF4-FFF2-40B4-BE49-F238E27FC236}">
                <a16:creationId xmlns:a16="http://schemas.microsoft.com/office/drawing/2014/main" id="{4D3DC50B-057D-41FD-A1F2-748198EAE3CE}"/>
              </a:ext>
            </a:extLst>
          </p:cNvPr>
          <p:cNvPicPr>
            <a:picLocks noChangeAspect="1"/>
          </p:cNvPicPr>
          <p:nvPr/>
        </p:nvPicPr>
        <p:blipFill>
          <a:blip r:embed="rId3"/>
          <a:stretch>
            <a:fillRect/>
          </a:stretch>
        </p:blipFill>
        <p:spPr>
          <a:xfrm>
            <a:off x="3213769" y="3002917"/>
            <a:ext cx="8745619" cy="3539216"/>
          </a:xfrm>
          <a:prstGeom prst="rect">
            <a:avLst/>
          </a:prstGeom>
        </p:spPr>
      </p:pic>
    </p:spTree>
    <p:extLst>
      <p:ext uri="{BB962C8B-B14F-4D97-AF65-F5344CB8AC3E}">
        <p14:creationId xmlns:p14="http://schemas.microsoft.com/office/powerpoint/2010/main" val="34081561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1015663"/>
          </a:xfrm>
          <a:prstGeom prst="rect">
            <a:avLst/>
          </a:prstGeom>
          <a:noFill/>
        </p:spPr>
        <p:txBody>
          <a:bodyPr wrap="square" rtlCol="0" anchor="t">
            <a:spAutoFit/>
          </a:bodyPr>
          <a:lstStyle/>
          <a:p>
            <a:r>
              <a:rPr lang="en-US" sz="6000" b="1">
                <a:solidFill>
                  <a:schemeClr val="bg1"/>
                </a:solidFill>
                <a:latin typeface="Avenir Black"/>
              </a:rPr>
              <a:t>Event FAQs</a:t>
            </a:r>
            <a:endParaRPr lang="en-US"/>
          </a:p>
        </p:txBody>
      </p:sp>
      <p:sp>
        <p:nvSpPr>
          <p:cNvPr id="5" name="TextBox 4">
            <a:extLst>
              <a:ext uri="{FF2B5EF4-FFF2-40B4-BE49-F238E27FC236}">
                <a16:creationId xmlns:a16="http://schemas.microsoft.com/office/drawing/2014/main" id="{A744CA89-592B-4924-8BC2-6A3B59FFEFA0}"/>
              </a:ext>
            </a:extLst>
          </p:cNvPr>
          <p:cNvSpPr txBox="1"/>
          <p:nvPr/>
        </p:nvSpPr>
        <p:spPr>
          <a:xfrm>
            <a:off x="419768" y="1558443"/>
            <a:ext cx="1119103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mn-lt"/>
                <a:cs typeface="+mn-lt"/>
              </a:rPr>
              <a:t>support@brazen.com</a:t>
            </a:r>
            <a:endParaRPr lang="en-US">
              <a:solidFill>
                <a:schemeClr val="bg1"/>
              </a:solidFill>
            </a:endParaRPr>
          </a:p>
          <a:p>
            <a:endParaRPr lang="en-US">
              <a:solidFill>
                <a:schemeClr val="bg1"/>
              </a:solidFill>
              <a:cs typeface="Calibri"/>
            </a:endParaRPr>
          </a:p>
        </p:txBody>
      </p:sp>
      <p:sp>
        <p:nvSpPr>
          <p:cNvPr id="3" name="TextBox 2">
            <a:extLst>
              <a:ext uri="{FF2B5EF4-FFF2-40B4-BE49-F238E27FC236}">
                <a16:creationId xmlns:a16="http://schemas.microsoft.com/office/drawing/2014/main" id="{566A1E7F-68A5-4E71-A34A-3D5BAB7FCD3F}"/>
              </a:ext>
            </a:extLst>
          </p:cNvPr>
          <p:cNvSpPr txBox="1"/>
          <p:nvPr/>
        </p:nvSpPr>
        <p:spPr>
          <a:xfrm>
            <a:off x="843524" y="2933032"/>
            <a:ext cx="1121146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Symbol"/>
              <a:buChar char="•"/>
            </a:pPr>
            <a:r>
              <a:rPr lang="en-US">
                <a:solidFill>
                  <a:schemeClr val="bg1"/>
                </a:solidFill>
                <a:ea typeface="+mn-lt"/>
                <a:cs typeface="+mn-lt"/>
              </a:rPr>
              <a:t>Attending an event: </a:t>
            </a:r>
            <a:r>
              <a:rPr lang="en-US" u="sng">
                <a:solidFill>
                  <a:schemeClr val="bg1"/>
                </a:solidFill>
                <a:ea typeface="+mn-lt"/>
                <a:cs typeface="+mn-lt"/>
                <a:hlinkClick r:id="rId3">
                  <a:extLst>
                    <a:ext uri="{A12FA001-AC4F-418D-AE19-62706E023703}">
                      <ahyp:hlinkClr xmlns:ahyp="http://schemas.microsoft.com/office/drawing/2018/hyperlinkcolor" val="tx"/>
                    </a:ext>
                  </a:extLst>
                </a:hlinkClick>
              </a:rPr>
              <a:t>Link</a:t>
            </a:r>
            <a:r>
              <a:rPr lang="en-US">
                <a:solidFill>
                  <a:schemeClr val="bg1"/>
                </a:solidFill>
                <a:ea typeface="+mn-lt"/>
                <a:cs typeface="+mn-lt"/>
              </a:rPr>
              <a:t> </a:t>
            </a:r>
          </a:p>
          <a:p>
            <a:pPr marL="285750" indent="-285750">
              <a:buFont typeface="Symbol"/>
              <a:buChar char="•"/>
            </a:pPr>
            <a:r>
              <a:rPr lang="en-US">
                <a:solidFill>
                  <a:schemeClr val="bg1"/>
                </a:solidFill>
                <a:ea typeface="+mn-lt"/>
                <a:cs typeface="+mn-lt"/>
              </a:rPr>
              <a:t>Joining Video/Audio Chat: </a:t>
            </a:r>
            <a:r>
              <a:rPr lang="en-US" u="sng">
                <a:solidFill>
                  <a:schemeClr val="bg1"/>
                </a:solidFill>
                <a:ea typeface="+mn-lt"/>
                <a:cs typeface="+mn-lt"/>
                <a:hlinkClick r:id="rId4">
                  <a:extLst>
                    <a:ext uri="{A12FA001-AC4F-418D-AE19-62706E023703}">
                      <ahyp:hlinkClr xmlns:ahyp="http://schemas.microsoft.com/office/drawing/2018/hyperlinkcolor" val="tx"/>
                    </a:ext>
                  </a:extLst>
                </a:hlinkClick>
              </a:rPr>
              <a:t>Link</a:t>
            </a:r>
            <a:r>
              <a:rPr lang="en-US">
                <a:solidFill>
                  <a:schemeClr val="bg1"/>
                </a:solidFill>
                <a:ea typeface="+mn-lt"/>
                <a:cs typeface="+mn-lt"/>
              </a:rPr>
              <a:t> </a:t>
            </a:r>
          </a:p>
          <a:p>
            <a:pPr marL="285750" indent="-285750">
              <a:buFont typeface="Symbol"/>
              <a:buChar char="•"/>
            </a:pPr>
            <a:r>
              <a:rPr lang="en-US">
                <a:solidFill>
                  <a:schemeClr val="bg1"/>
                </a:solidFill>
                <a:ea typeface="+mn-lt"/>
                <a:cs typeface="+mn-lt"/>
              </a:rPr>
              <a:t>How do I upload/change my resume? </a:t>
            </a:r>
            <a:r>
              <a:rPr lang="en-US" u="sng">
                <a:solidFill>
                  <a:schemeClr val="bg1"/>
                </a:solidFill>
                <a:ea typeface="+mn-lt"/>
                <a:cs typeface="+mn-lt"/>
                <a:hlinkClick r:id="rId5">
                  <a:extLst>
                    <a:ext uri="{A12FA001-AC4F-418D-AE19-62706E023703}">
                      <ahyp:hlinkClr xmlns:ahyp="http://schemas.microsoft.com/office/drawing/2018/hyperlinkcolor" val="tx"/>
                    </a:ext>
                  </a:extLst>
                </a:hlinkClick>
              </a:rPr>
              <a:t>Link</a:t>
            </a:r>
            <a:r>
              <a:rPr lang="en-US">
                <a:solidFill>
                  <a:schemeClr val="bg1"/>
                </a:solidFill>
                <a:ea typeface="+mn-lt"/>
                <a:cs typeface="+mn-lt"/>
              </a:rPr>
              <a:t> </a:t>
            </a:r>
          </a:p>
          <a:p>
            <a:pPr marL="285750" indent="-285750">
              <a:buFont typeface="Symbol"/>
              <a:buChar char="•"/>
            </a:pPr>
            <a:r>
              <a:rPr lang="en-US">
                <a:solidFill>
                  <a:schemeClr val="bg1"/>
                </a:solidFill>
                <a:ea typeface="+mn-lt"/>
                <a:cs typeface="+mn-lt"/>
              </a:rPr>
              <a:t>How do I change/add my resume after I register? </a:t>
            </a:r>
            <a:r>
              <a:rPr lang="en-US" u="sng">
                <a:solidFill>
                  <a:schemeClr val="bg1"/>
                </a:solidFill>
                <a:ea typeface="+mn-lt"/>
                <a:cs typeface="+mn-lt"/>
                <a:hlinkClick r:id="rId6">
                  <a:extLst>
                    <a:ext uri="{A12FA001-AC4F-418D-AE19-62706E023703}">
                      <ahyp:hlinkClr xmlns:ahyp="http://schemas.microsoft.com/office/drawing/2018/hyperlinkcolor" val="tx"/>
                    </a:ext>
                  </a:extLst>
                </a:hlinkClick>
              </a:rPr>
              <a:t>Link</a:t>
            </a:r>
            <a:r>
              <a:rPr lang="en-US">
                <a:solidFill>
                  <a:schemeClr val="bg1"/>
                </a:solidFill>
                <a:ea typeface="+mn-lt"/>
                <a:cs typeface="+mn-lt"/>
              </a:rPr>
              <a:t> </a:t>
            </a:r>
          </a:p>
          <a:p>
            <a:pPr marL="285750" indent="-285750">
              <a:buFont typeface="Symbol"/>
              <a:buChar char="•"/>
            </a:pPr>
            <a:r>
              <a:rPr lang="en-US">
                <a:solidFill>
                  <a:schemeClr val="bg1"/>
                </a:solidFill>
                <a:ea typeface="+mn-lt"/>
                <a:cs typeface="+mn-lt"/>
              </a:rPr>
              <a:t>Sending and Receiving "Final Thoughts”: </a:t>
            </a:r>
            <a:r>
              <a:rPr lang="en-US" u="sng">
                <a:solidFill>
                  <a:schemeClr val="bg1"/>
                </a:solidFill>
                <a:ea typeface="+mn-lt"/>
                <a:cs typeface="+mn-lt"/>
                <a:hlinkClick r:id="rId7">
                  <a:extLst>
                    <a:ext uri="{A12FA001-AC4F-418D-AE19-62706E023703}">
                      <ahyp:hlinkClr xmlns:ahyp="http://schemas.microsoft.com/office/drawing/2018/hyperlinkcolor" val="tx"/>
                    </a:ext>
                  </a:extLst>
                </a:hlinkClick>
              </a:rPr>
              <a:t>Link</a:t>
            </a:r>
            <a:endParaRPr lang="en-US">
              <a:solidFill>
                <a:schemeClr val="bg1"/>
              </a:solidFill>
              <a:ea typeface="+mn-lt"/>
              <a:cs typeface="+mn-lt"/>
            </a:endParaRPr>
          </a:p>
          <a:p>
            <a:pPr marL="285750" indent="-285750">
              <a:buFont typeface="Symbol"/>
              <a:buChar char="•"/>
            </a:pPr>
            <a:r>
              <a:rPr lang="en-US">
                <a:solidFill>
                  <a:schemeClr val="bg1"/>
                </a:solidFill>
                <a:ea typeface="+mn-lt"/>
                <a:cs typeface="+mn-lt"/>
              </a:rPr>
              <a:t>How can I select the correct time zone for display on my profile? </a:t>
            </a:r>
            <a:r>
              <a:rPr lang="en-US" u="sng">
                <a:solidFill>
                  <a:schemeClr val="bg1"/>
                </a:solidFill>
                <a:ea typeface="+mn-lt"/>
                <a:cs typeface="+mn-lt"/>
                <a:hlinkClick r:id="rId8">
                  <a:extLst>
                    <a:ext uri="{A12FA001-AC4F-418D-AE19-62706E023703}">
                      <ahyp:hlinkClr xmlns:ahyp="http://schemas.microsoft.com/office/drawing/2018/hyperlinkcolor" val="tx"/>
                    </a:ext>
                  </a:extLst>
                </a:hlinkClick>
              </a:rPr>
              <a:t>Link</a:t>
            </a:r>
            <a:endParaRPr lang="en-US">
              <a:solidFill>
                <a:schemeClr val="bg1"/>
              </a:solidFill>
              <a:ea typeface="+mn-lt"/>
              <a:cs typeface="+mn-lt"/>
            </a:endParaRPr>
          </a:p>
          <a:p>
            <a:pPr marL="285750" indent="-285750">
              <a:buFont typeface="Symbol"/>
              <a:buChar char="•"/>
            </a:pPr>
            <a:r>
              <a:rPr lang="en-US">
                <a:solidFill>
                  <a:schemeClr val="bg1"/>
                </a:solidFill>
                <a:ea typeface="+mn-lt"/>
                <a:cs typeface="+mn-lt"/>
              </a:rPr>
              <a:t>How to Change My Password: </a:t>
            </a:r>
            <a:r>
              <a:rPr lang="en-US" u="sng">
                <a:solidFill>
                  <a:schemeClr val="bg1"/>
                </a:solidFill>
                <a:ea typeface="+mn-lt"/>
                <a:cs typeface="+mn-lt"/>
                <a:hlinkClick r:id="rId9">
                  <a:extLst>
                    <a:ext uri="{A12FA001-AC4F-418D-AE19-62706E023703}">
                      <ahyp:hlinkClr xmlns:ahyp="http://schemas.microsoft.com/office/drawing/2018/hyperlinkcolor" val="tx"/>
                    </a:ext>
                  </a:extLst>
                </a:hlinkClick>
              </a:rPr>
              <a:t>Link</a:t>
            </a:r>
            <a:r>
              <a:rPr lang="en-US">
                <a:solidFill>
                  <a:schemeClr val="bg1"/>
                </a:solidFill>
                <a:ea typeface="+mn-lt"/>
                <a:cs typeface="+mn-lt"/>
              </a:rPr>
              <a:t> </a:t>
            </a:r>
          </a:p>
          <a:p>
            <a:pPr marL="285750" indent="-285750">
              <a:buFont typeface="Symbol"/>
              <a:buChar char="•"/>
            </a:pPr>
            <a:r>
              <a:rPr lang="en-US" u="sng">
                <a:solidFill>
                  <a:schemeClr val="bg1"/>
                </a:solidFill>
                <a:ea typeface="+mn-lt"/>
                <a:cs typeface="+mn-lt"/>
                <a:hlinkClick r:id="rId10">
                  <a:extLst>
                    <a:ext uri="{A12FA001-AC4F-418D-AE19-62706E023703}">
                      <ahyp:hlinkClr xmlns:ahyp="http://schemas.microsoft.com/office/drawing/2018/hyperlinkcolor" val="tx"/>
                    </a:ext>
                  </a:extLst>
                </a:hlinkClick>
              </a:rPr>
              <a:t>Brazen Service Check</a:t>
            </a:r>
            <a:r>
              <a:rPr lang="en-US">
                <a:solidFill>
                  <a:schemeClr val="bg1"/>
                </a:solidFill>
                <a:ea typeface="+mn-lt"/>
                <a:cs typeface="+mn-lt"/>
              </a:rPr>
              <a:t> - use this link to check if everything within your computer/browser is compatible with Brazen</a:t>
            </a:r>
          </a:p>
          <a:p>
            <a:pPr algn="l"/>
            <a:endParaRPr lang="en-US">
              <a:solidFill>
                <a:schemeClr val="bg1"/>
              </a:solidFill>
              <a:cs typeface="Calibri"/>
            </a:endParaRPr>
          </a:p>
        </p:txBody>
      </p:sp>
    </p:spTree>
    <p:extLst>
      <p:ext uri="{BB962C8B-B14F-4D97-AF65-F5344CB8AC3E}">
        <p14:creationId xmlns:p14="http://schemas.microsoft.com/office/powerpoint/2010/main" val="3621153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649705" y="724151"/>
            <a:ext cx="11542295" cy="3154710"/>
          </a:xfrm>
          <a:prstGeom prst="rect">
            <a:avLst/>
          </a:prstGeom>
          <a:noFill/>
        </p:spPr>
        <p:txBody>
          <a:bodyPr wrap="square" rtlCol="0">
            <a:spAutoFit/>
          </a:bodyPr>
          <a:lstStyle/>
          <a:p>
            <a:r>
              <a:rPr lang="en-US" sz="19900" b="1">
                <a:solidFill>
                  <a:schemeClr val="bg1"/>
                </a:solidFill>
                <a:latin typeface="Avenir Black" panose="02000503020000020003" pitchFamily="2" charset="0"/>
              </a:rPr>
              <a:t>hello</a:t>
            </a:r>
          </a:p>
        </p:txBody>
      </p:sp>
      <p:sp>
        <p:nvSpPr>
          <p:cNvPr id="11" name="TextBox 10">
            <a:extLst>
              <a:ext uri="{FF2B5EF4-FFF2-40B4-BE49-F238E27FC236}">
                <a16:creationId xmlns:a16="http://schemas.microsoft.com/office/drawing/2014/main" id="{07016D9E-FEFC-D44E-8457-365A152ED5E7}"/>
              </a:ext>
            </a:extLst>
          </p:cNvPr>
          <p:cNvSpPr txBox="1"/>
          <p:nvPr/>
        </p:nvSpPr>
        <p:spPr>
          <a:xfrm>
            <a:off x="4946485" y="4251841"/>
            <a:ext cx="7245518" cy="584775"/>
          </a:xfrm>
          <a:prstGeom prst="rect">
            <a:avLst/>
          </a:prstGeom>
          <a:noFill/>
        </p:spPr>
        <p:txBody>
          <a:bodyPr wrap="square" rtlCol="0" anchor="t">
            <a:spAutoFit/>
          </a:bodyPr>
          <a:lstStyle/>
          <a:p>
            <a:r>
              <a:rPr lang="en-US" sz="3200" b="1" dirty="0">
                <a:solidFill>
                  <a:schemeClr val="bg1"/>
                </a:solidFill>
                <a:latin typeface="Avenir Black"/>
              </a:rPr>
              <a:t>Julie Miller </a:t>
            </a:r>
            <a:endParaRPr lang="en-US" sz="3200" b="1" dirty="0">
              <a:solidFill>
                <a:schemeClr val="bg1"/>
              </a:solidFill>
              <a:latin typeface="Avenir Black" panose="02000503020000020003" pitchFamily="2" charset="0"/>
            </a:endParaRPr>
          </a:p>
        </p:txBody>
      </p:sp>
      <p:sp>
        <p:nvSpPr>
          <p:cNvPr id="12" name="TextBox 11">
            <a:extLst>
              <a:ext uri="{FF2B5EF4-FFF2-40B4-BE49-F238E27FC236}">
                <a16:creationId xmlns:a16="http://schemas.microsoft.com/office/drawing/2014/main" id="{908AF44E-1598-564B-97A8-8E97190A6775}"/>
              </a:ext>
            </a:extLst>
          </p:cNvPr>
          <p:cNvSpPr txBox="1"/>
          <p:nvPr/>
        </p:nvSpPr>
        <p:spPr>
          <a:xfrm>
            <a:off x="4946482" y="4959727"/>
            <a:ext cx="7245518" cy="584775"/>
          </a:xfrm>
          <a:prstGeom prst="rect">
            <a:avLst/>
          </a:prstGeom>
          <a:noFill/>
        </p:spPr>
        <p:txBody>
          <a:bodyPr wrap="square" rtlCol="0" anchor="t">
            <a:spAutoFit/>
          </a:bodyPr>
          <a:lstStyle/>
          <a:p>
            <a:r>
              <a:rPr lang="en-US" sz="3200" b="1" dirty="0">
                <a:solidFill>
                  <a:schemeClr val="bg1"/>
                </a:solidFill>
                <a:latin typeface="Avenir Black"/>
              </a:rPr>
              <a:t>Manager of Internships</a:t>
            </a:r>
            <a:endParaRPr lang="en-US" sz="3200" b="1" dirty="0">
              <a:solidFill>
                <a:schemeClr val="bg1"/>
              </a:solidFill>
              <a:latin typeface="Avenir Black" panose="02000503020000020003" pitchFamily="2" charset="0"/>
            </a:endParaRPr>
          </a:p>
        </p:txBody>
      </p:sp>
      <p:sp>
        <p:nvSpPr>
          <p:cNvPr id="13" name="TextBox 12">
            <a:extLst>
              <a:ext uri="{FF2B5EF4-FFF2-40B4-BE49-F238E27FC236}">
                <a16:creationId xmlns:a16="http://schemas.microsoft.com/office/drawing/2014/main" id="{65F7A1CF-B808-F74A-9112-072C6F89F2FC}"/>
              </a:ext>
            </a:extLst>
          </p:cNvPr>
          <p:cNvSpPr txBox="1"/>
          <p:nvPr/>
        </p:nvSpPr>
        <p:spPr>
          <a:xfrm>
            <a:off x="4946482" y="5667613"/>
            <a:ext cx="7245518" cy="584775"/>
          </a:xfrm>
          <a:prstGeom prst="rect">
            <a:avLst/>
          </a:prstGeom>
          <a:noFill/>
        </p:spPr>
        <p:txBody>
          <a:bodyPr wrap="square" rtlCol="0" anchor="t">
            <a:spAutoFit/>
          </a:bodyPr>
          <a:lstStyle/>
          <a:p>
            <a:r>
              <a:rPr lang="en-US" sz="3200" b="1" dirty="0">
                <a:solidFill>
                  <a:schemeClr val="bg1"/>
                </a:solidFill>
                <a:latin typeface="Avenir Black"/>
              </a:rPr>
              <a:t>jlm156@psu.edu</a:t>
            </a:r>
            <a:endParaRPr lang="en-US" sz="3200" b="1" dirty="0">
              <a:solidFill>
                <a:schemeClr val="bg1"/>
              </a:solidFill>
              <a:latin typeface="Avenir Black" panose="02000503020000020003" pitchFamily="2" charset="0"/>
            </a:endParaRPr>
          </a:p>
        </p:txBody>
      </p:sp>
    </p:spTree>
    <p:extLst>
      <p:ext uri="{BB962C8B-B14F-4D97-AF65-F5344CB8AC3E}">
        <p14:creationId xmlns:p14="http://schemas.microsoft.com/office/powerpoint/2010/main" val="36072298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1015663"/>
          </a:xfrm>
          <a:prstGeom prst="rect">
            <a:avLst/>
          </a:prstGeom>
          <a:noFill/>
        </p:spPr>
        <p:txBody>
          <a:bodyPr wrap="square" rtlCol="0" anchor="t">
            <a:spAutoFit/>
          </a:bodyPr>
          <a:lstStyle/>
          <a:p>
            <a:r>
              <a:rPr lang="en-US" sz="6000" b="1">
                <a:solidFill>
                  <a:schemeClr val="bg1"/>
                </a:solidFill>
                <a:latin typeface="Avenir Black"/>
              </a:rPr>
              <a:t>Technical FAQs</a:t>
            </a:r>
            <a:endParaRPr lang="en-US"/>
          </a:p>
        </p:txBody>
      </p:sp>
      <p:sp>
        <p:nvSpPr>
          <p:cNvPr id="5" name="TextBox 4">
            <a:extLst>
              <a:ext uri="{FF2B5EF4-FFF2-40B4-BE49-F238E27FC236}">
                <a16:creationId xmlns:a16="http://schemas.microsoft.com/office/drawing/2014/main" id="{A744CA89-592B-4924-8BC2-6A3B59FFEFA0}"/>
              </a:ext>
            </a:extLst>
          </p:cNvPr>
          <p:cNvSpPr txBox="1"/>
          <p:nvPr/>
        </p:nvSpPr>
        <p:spPr>
          <a:xfrm>
            <a:off x="419768" y="1917031"/>
            <a:ext cx="10572806"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mn-lt"/>
                <a:cs typeface="+mn-lt"/>
              </a:rPr>
              <a:t>support@brazen.com</a:t>
            </a:r>
            <a:endParaRPr lang="en-US">
              <a:solidFill>
                <a:schemeClr val="bg1"/>
              </a:solidFill>
            </a:endParaRPr>
          </a:p>
          <a:p>
            <a:endParaRPr lang="en-US">
              <a:solidFill>
                <a:schemeClr val="bg1"/>
              </a:solidFill>
              <a:cs typeface="Calibri"/>
            </a:endParaRPr>
          </a:p>
        </p:txBody>
      </p:sp>
      <p:sp>
        <p:nvSpPr>
          <p:cNvPr id="3" name="TextBox 2">
            <a:extLst>
              <a:ext uri="{FF2B5EF4-FFF2-40B4-BE49-F238E27FC236}">
                <a16:creationId xmlns:a16="http://schemas.microsoft.com/office/drawing/2014/main" id="{566A1E7F-68A5-4E71-A34A-3D5BAB7FCD3F}"/>
              </a:ext>
            </a:extLst>
          </p:cNvPr>
          <p:cNvSpPr txBox="1"/>
          <p:nvPr/>
        </p:nvSpPr>
        <p:spPr>
          <a:xfrm>
            <a:off x="1663033" y="2933032"/>
            <a:ext cx="1036319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solidFill>
                  <a:schemeClr val="bg1"/>
                </a:solidFill>
                <a:ea typeface="+mn-lt"/>
                <a:cs typeface="+mn-lt"/>
                <a:hlinkClick r:id="rId3">
                  <a:extLst>
                    <a:ext uri="{A12FA001-AC4F-418D-AE19-62706E023703}">
                      <ahyp:hlinkClr xmlns:ahyp="http://schemas.microsoft.com/office/drawing/2018/hyperlinkcolor" val="tx"/>
                    </a:ext>
                  </a:extLst>
                </a:hlinkClick>
              </a:rPr>
              <a:t> Accessibility Guide</a:t>
            </a:r>
            <a:endParaRPr lang="en-US">
              <a:solidFill>
                <a:schemeClr val="bg1"/>
              </a:solidFill>
              <a:cs typeface="Calibri"/>
            </a:endParaRPr>
          </a:p>
          <a:p>
            <a:pPr>
              <a:buFont typeface="Arial"/>
              <a:buChar char="•"/>
            </a:pPr>
            <a:r>
              <a:rPr lang="en-US">
                <a:solidFill>
                  <a:schemeClr val="bg1"/>
                </a:solidFill>
                <a:ea typeface="+mn-lt"/>
                <a:cs typeface="+mn-lt"/>
                <a:hlinkClick r:id="rId4">
                  <a:extLst>
                    <a:ext uri="{A12FA001-AC4F-418D-AE19-62706E023703}">
                      <ahyp:hlinkClr xmlns:ahyp="http://schemas.microsoft.com/office/drawing/2018/hyperlinkcolor" val="tx"/>
                    </a:ext>
                  </a:extLst>
                </a:hlinkClick>
              </a:rPr>
              <a:t> Verify my account email address</a:t>
            </a:r>
            <a:endParaRPr lang="en-US">
              <a:solidFill>
                <a:schemeClr val="bg1"/>
              </a:solidFill>
              <a:cs typeface="Calibri"/>
            </a:endParaRPr>
          </a:p>
          <a:p>
            <a:pPr>
              <a:buFont typeface="Arial"/>
              <a:buChar char="•"/>
            </a:pPr>
            <a:r>
              <a:rPr lang="en-US">
                <a:solidFill>
                  <a:schemeClr val="bg1"/>
                </a:solidFill>
                <a:ea typeface="+mn-lt"/>
                <a:cs typeface="+mn-lt"/>
                <a:hlinkClick r:id="rId5">
                  <a:extLst>
                    <a:ext uri="{A12FA001-AC4F-418D-AE19-62706E023703}">
                      <ahyp:hlinkClr xmlns:ahyp="http://schemas.microsoft.com/office/drawing/2018/hyperlinkcolor" val="tx"/>
                    </a:ext>
                  </a:extLst>
                </a:hlinkClick>
              </a:rPr>
              <a:t> Password Reset</a:t>
            </a:r>
            <a:endParaRPr lang="en-US">
              <a:solidFill>
                <a:schemeClr val="bg1"/>
              </a:solidFill>
              <a:cs typeface="Calibri"/>
            </a:endParaRPr>
          </a:p>
          <a:p>
            <a:pPr>
              <a:buFont typeface="Arial"/>
              <a:buChar char="•"/>
            </a:pPr>
            <a:r>
              <a:rPr lang="en-US">
                <a:solidFill>
                  <a:schemeClr val="bg1"/>
                </a:solidFill>
                <a:ea typeface="+mn-lt"/>
                <a:cs typeface="+mn-lt"/>
                <a:hlinkClick r:id="rId6">
                  <a:extLst>
                    <a:ext uri="{A12FA001-AC4F-418D-AE19-62706E023703}">
                      <ahyp:hlinkClr xmlns:ahyp="http://schemas.microsoft.com/office/drawing/2018/hyperlinkcolor" val="tx"/>
                    </a:ext>
                  </a:extLst>
                </a:hlinkClick>
              </a:rPr>
              <a:t>How do I test my internet connection?</a:t>
            </a:r>
            <a:endParaRPr lang="en-US">
              <a:solidFill>
                <a:schemeClr val="bg1"/>
              </a:solidFill>
              <a:cs typeface="Calibri"/>
            </a:endParaRPr>
          </a:p>
          <a:p>
            <a:pPr>
              <a:buFont typeface="Arial"/>
              <a:buChar char="•"/>
            </a:pPr>
            <a:r>
              <a:rPr lang="en-US">
                <a:solidFill>
                  <a:schemeClr val="bg1"/>
                </a:solidFill>
                <a:ea typeface="+mn-lt"/>
                <a:cs typeface="+mn-lt"/>
                <a:hlinkClick r:id="rId7">
                  <a:extLst>
                    <a:ext uri="{A12FA001-AC4F-418D-AE19-62706E023703}">
                      <ahyp:hlinkClr xmlns:ahyp="http://schemas.microsoft.com/office/drawing/2018/hyperlinkcolor" val="tx"/>
                    </a:ext>
                  </a:extLst>
                </a:hlinkClick>
              </a:rPr>
              <a:t>How do I test my sound?</a:t>
            </a:r>
            <a:endParaRPr lang="en-US">
              <a:solidFill>
                <a:schemeClr val="bg1"/>
              </a:solidFill>
              <a:cs typeface="Calibri"/>
            </a:endParaRPr>
          </a:p>
          <a:p>
            <a:pPr>
              <a:buFont typeface="Arial"/>
              <a:buChar char="•"/>
            </a:pPr>
            <a:r>
              <a:rPr lang="en-US">
                <a:solidFill>
                  <a:schemeClr val="bg1"/>
                </a:solidFill>
                <a:ea typeface="+mn-lt"/>
                <a:cs typeface="+mn-lt"/>
                <a:hlinkClick r:id="rId8">
                  <a:extLst>
                    <a:ext uri="{A12FA001-AC4F-418D-AE19-62706E023703}">
                      <ahyp:hlinkClr xmlns:ahyp="http://schemas.microsoft.com/office/drawing/2018/hyperlinkcolor" val="tx"/>
                    </a:ext>
                  </a:extLst>
                </a:hlinkClick>
              </a:rPr>
              <a:t>How do I delete my browser cookies?</a:t>
            </a:r>
            <a:endParaRPr lang="en-US">
              <a:solidFill>
                <a:schemeClr val="bg1"/>
              </a:solidFill>
              <a:cs typeface="Calibri"/>
            </a:endParaRPr>
          </a:p>
          <a:p>
            <a:pPr>
              <a:buFont typeface="Arial"/>
              <a:buChar char="•"/>
            </a:pPr>
            <a:r>
              <a:rPr lang="en-US">
                <a:solidFill>
                  <a:schemeClr val="bg1"/>
                </a:solidFill>
                <a:ea typeface="+mn-lt"/>
                <a:cs typeface="+mn-lt"/>
                <a:hlinkClick r:id="rId9">
                  <a:extLst>
                    <a:ext uri="{A12FA001-AC4F-418D-AE19-62706E023703}">
                      <ahyp:hlinkClr xmlns:ahyp="http://schemas.microsoft.com/office/drawing/2018/hyperlinkcolor" val="tx"/>
                    </a:ext>
                  </a:extLst>
                </a:hlinkClick>
              </a:rPr>
              <a:t>Is the site 508 compliant?</a:t>
            </a:r>
            <a:endParaRPr lang="en-US">
              <a:solidFill>
                <a:schemeClr val="bg1"/>
              </a:solidFill>
              <a:cs typeface="Calibri"/>
            </a:endParaRPr>
          </a:p>
          <a:p>
            <a:pPr>
              <a:buFont typeface="Arial"/>
              <a:buChar char="•"/>
            </a:pPr>
            <a:r>
              <a:rPr lang="en-US">
                <a:solidFill>
                  <a:schemeClr val="bg1"/>
                </a:solidFill>
                <a:ea typeface="+mn-lt"/>
                <a:cs typeface="+mn-lt"/>
                <a:hlinkClick r:id="rId10">
                  <a:extLst>
                    <a:ext uri="{A12FA001-AC4F-418D-AE19-62706E023703}">
                      <ahyp:hlinkClr xmlns:ahyp="http://schemas.microsoft.com/office/drawing/2018/hyperlinkcolor" val="tx"/>
                    </a:ext>
                  </a:extLst>
                </a:hlinkClick>
              </a:rPr>
              <a:t>How do I upload/change my profile picture after I have already registered?</a:t>
            </a:r>
            <a:endParaRPr lang="en-US">
              <a:solidFill>
                <a:schemeClr val="bg1"/>
              </a:solidFill>
              <a:cs typeface="Calibri"/>
            </a:endParaRPr>
          </a:p>
          <a:p>
            <a:pPr>
              <a:buFont typeface="Arial"/>
              <a:buChar char="•"/>
            </a:pPr>
            <a:r>
              <a:rPr lang="en-US">
                <a:solidFill>
                  <a:schemeClr val="bg1"/>
                </a:solidFill>
                <a:ea typeface="+mn-lt"/>
                <a:cs typeface="+mn-lt"/>
                <a:hlinkClick r:id="rId11">
                  <a:extLst>
                    <a:ext uri="{A12FA001-AC4F-418D-AE19-62706E023703}">
                      <ahyp:hlinkClr xmlns:ahyp="http://schemas.microsoft.com/office/drawing/2018/hyperlinkcolor" val="tx"/>
                    </a:ext>
                  </a:extLst>
                </a:hlinkClick>
              </a:rPr>
              <a:t>Is my browser supported?</a:t>
            </a:r>
            <a:endParaRPr lang="en-US">
              <a:solidFill>
                <a:schemeClr val="bg1"/>
              </a:solidFill>
              <a:cs typeface="Calibri"/>
            </a:endParaRPr>
          </a:p>
          <a:p>
            <a:pPr>
              <a:buFont typeface="Arial"/>
              <a:buChar char="•"/>
            </a:pPr>
            <a:r>
              <a:rPr lang="en-US">
                <a:solidFill>
                  <a:schemeClr val="bg1"/>
                </a:solidFill>
                <a:ea typeface="+mn-lt"/>
                <a:cs typeface="+mn-lt"/>
                <a:hlinkClick r:id="rId12">
                  <a:extLst>
                    <a:ext uri="{A12FA001-AC4F-418D-AE19-62706E023703}">
                      <ahyp:hlinkClr xmlns:ahyp="http://schemas.microsoft.com/office/drawing/2018/hyperlinkcolor" val="tx"/>
                    </a:ext>
                  </a:extLst>
                </a:hlinkClick>
              </a:rPr>
              <a:t>Can I access events using a mobile device or tablet?</a:t>
            </a:r>
            <a:endParaRPr lang="en-US">
              <a:solidFill>
                <a:schemeClr val="bg1"/>
              </a:solidFill>
              <a:cs typeface="Calibri"/>
            </a:endParaRPr>
          </a:p>
          <a:p>
            <a:pPr>
              <a:buFont typeface="Arial"/>
              <a:buChar char="•"/>
            </a:pPr>
            <a:r>
              <a:rPr lang="en-US">
                <a:solidFill>
                  <a:schemeClr val="bg1"/>
                </a:solidFill>
                <a:ea typeface="+mn-lt"/>
                <a:cs typeface="+mn-lt"/>
                <a:hlinkClick r:id="rId13">
                  <a:extLst>
                    <a:ext uri="{A12FA001-AC4F-418D-AE19-62706E023703}">
                      <ahyp:hlinkClr xmlns:ahyp="http://schemas.microsoft.com/office/drawing/2018/hyperlinkcolor" val="tx"/>
                    </a:ext>
                  </a:extLst>
                </a:hlinkClick>
              </a:rPr>
              <a:t>Is the event platform compatible with screen readers?</a:t>
            </a:r>
            <a:endParaRPr lang="en-US">
              <a:solidFill>
                <a:schemeClr val="bg1"/>
              </a:solidFill>
            </a:endParaRPr>
          </a:p>
          <a:p>
            <a:endParaRPr lang="en-US">
              <a:solidFill>
                <a:schemeClr val="bg1"/>
              </a:solidFill>
              <a:ea typeface="+mn-lt"/>
              <a:cs typeface="+mn-lt"/>
            </a:endParaRPr>
          </a:p>
        </p:txBody>
      </p:sp>
    </p:spTree>
    <p:extLst>
      <p:ext uri="{BB962C8B-B14F-4D97-AF65-F5344CB8AC3E}">
        <p14:creationId xmlns:p14="http://schemas.microsoft.com/office/powerpoint/2010/main" val="7881981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1015663"/>
          </a:xfrm>
          <a:prstGeom prst="rect">
            <a:avLst/>
          </a:prstGeom>
          <a:noFill/>
        </p:spPr>
        <p:txBody>
          <a:bodyPr wrap="square" rtlCol="0" anchor="t">
            <a:spAutoFit/>
          </a:bodyPr>
          <a:lstStyle/>
          <a:p>
            <a:r>
              <a:rPr lang="en-US" sz="6000" b="1">
                <a:solidFill>
                  <a:schemeClr val="bg1"/>
                </a:solidFill>
                <a:latin typeface="Avenir Black"/>
              </a:rPr>
              <a:t>Troubleshooting</a:t>
            </a:r>
            <a:endParaRPr lang="en-US"/>
          </a:p>
        </p:txBody>
      </p:sp>
      <p:sp>
        <p:nvSpPr>
          <p:cNvPr id="5" name="TextBox 4">
            <a:extLst>
              <a:ext uri="{FF2B5EF4-FFF2-40B4-BE49-F238E27FC236}">
                <a16:creationId xmlns:a16="http://schemas.microsoft.com/office/drawing/2014/main" id="{A744CA89-592B-4924-8BC2-6A3B59FFEFA0}"/>
              </a:ext>
            </a:extLst>
          </p:cNvPr>
          <p:cNvSpPr txBox="1"/>
          <p:nvPr/>
        </p:nvSpPr>
        <p:spPr>
          <a:xfrm>
            <a:off x="419768" y="1917031"/>
            <a:ext cx="1021337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mn-lt"/>
                <a:cs typeface="+mn-lt"/>
              </a:rPr>
              <a:t>support@brazen.com</a:t>
            </a:r>
            <a:endParaRPr lang="en-US">
              <a:solidFill>
                <a:schemeClr val="bg1"/>
              </a:solidFill>
            </a:endParaRPr>
          </a:p>
          <a:p>
            <a:endParaRPr lang="en-US">
              <a:solidFill>
                <a:schemeClr val="bg1"/>
              </a:solidFill>
              <a:cs typeface="Calibri"/>
            </a:endParaRPr>
          </a:p>
        </p:txBody>
      </p:sp>
      <p:sp>
        <p:nvSpPr>
          <p:cNvPr id="3" name="TextBox 2">
            <a:extLst>
              <a:ext uri="{FF2B5EF4-FFF2-40B4-BE49-F238E27FC236}">
                <a16:creationId xmlns:a16="http://schemas.microsoft.com/office/drawing/2014/main" id="{566A1E7F-68A5-4E71-A34A-3D5BAB7FCD3F}"/>
              </a:ext>
            </a:extLst>
          </p:cNvPr>
          <p:cNvSpPr txBox="1"/>
          <p:nvPr/>
        </p:nvSpPr>
        <p:spPr>
          <a:xfrm>
            <a:off x="1663033" y="2933032"/>
            <a:ext cx="103631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solidFill>
                  <a:schemeClr val="bg1"/>
                </a:solidFill>
                <a:ea typeface="+mn-lt"/>
                <a:cs typeface="+mn-lt"/>
                <a:hlinkClick r:id="rId3">
                  <a:extLst>
                    <a:ext uri="{A12FA001-AC4F-418D-AE19-62706E023703}">
                      <ahyp:hlinkClr xmlns:ahyp="http://schemas.microsoft.com/office/drawing/2018/hyperlinkcolor" val="tx"/>
                    </a:ext>
                  </a:extLst>
                </a:hlinkClick>
              </a:rPr>
              <a:t>Why am I not in a chat yet?</a:t>
            </a:r>
            <a:endParaRPr lang="en-US">
              <a:solidFill>
                <a:schemeClr val="bg1"/>
              </a:solidFill>
              <a:cs typeface="Calibri"/>
            </a:endParaRPr>
          </a:p>
          <a:p>
            <a:pPr>
              <a:buFont typeface="Arial"/>
              <a:buChar char="•"/>
            </a:pPr>
            <a:r>
              <a:rPr lang="en-US">
                <a:solidFill>
                  <a:schemeClr val="bg1"/>
                </a:solidFill>
                <a:ea typeface="+mn-lt"/>
                <a:cs typeface="+mn-lt"/>
                <a:hlinkClick r:id="rId4">
                  <a:extLst>
                    <a:ext uri="{A12FA001-AC4F-418D-AE19-62706E023703}">
                      <ahyp:hlinkClr xmlns:ahyp="http://schemas.microsoft.com/office/drawing/2018/hyperlinkcolor" val="tx"/>
                    </a:ext>
                  </a:extLst>
                </a:hlinkClick>
              </a:rPr>
              <a:t>Brazen Application Emails and Spam Filters</a:t>
            </a:r>
            <a:endParaRPr lang="en-US">
              <a:solidFill>
                <a:schemeClr val="bg1"/>
              </a:solidFill>
              <a:cs typeface="Calibri"/>
            </a:endParaRPr>
          </a:p>
          <a:p>
            <a:pPr>
              <a:buFont typeface="Arial"/>
              <a:buChar char="•"/>
            </a:pPr>
            <a:r>
              <a:rPr lang="en-US">
                <a:solidFill>
                  <a:schemeClr val="bg1"/>
                </a:solidFill>
                <a:ea typeface="+mn-lt"/>
                <a:cs typeface="+mn-lt"/>
                <a:hlinkClick r:id="rId5">
                  <a:extLst>
                    <a:ext uri="{A12FA001-AC4F-418D-AE19-62706E023703}">
                      <ahyp:hlinkClr xmlns:ahyp="http://schemas.microsoft.com/office/drawing/2018/hyperlinkcolor" val="tx"/>
                    </a:ext>
                  </a:extLst>
                </a:hlinkClick>
              </a:rPr>
              <a:t>I'm not being connected to chat</a:t>
            </a:r>
            <a:endParaRPr lang="en-US">
              <a:solidFill>
                <a:schemeClr val="bg1"/>
              </a:solidFill>
              <a:cs typeface="Calibri"/>
            </a:endParaRPr>
          </a:p>
          <a:p>
            <a:pPr>
              <a:buFont typeface="Arial"/>
              <a:buChar char="•"/>
            </a:pPr>
            <a:r>
              <a:rPr lang="en-US">
                <a:solidFill>
                  <a:schemeClr val="bg1"/>
                </a:solidFill>
                <a:ea typeface="+mn-lt"/>
                <a:cs typeface="+mn-lt"/>
                <a:hlinkClick r:id="rId6">
                  <a:extLst>
                    <a:ext uri="{A12FA001-AC4F-418D-AE19-62706E023703}">
                      <ahyp:hlinkClr xmlns:ahyp="http://schemas.microsoft.com/office/drawing/2018/hyperlinkcolor" val="tx"/>
                    </a:ext>
                  </a:extLst>
                </a:hlinkClick>
              </a:rPr>
              <a:t>I've reached an error page. How do I get back to my event?</a:t>
            </a:r>
            <a:endParaRPr lang="en-US">
              <a:solidFill>
                <a:schemeClr val="bg1"/>
              </a:solidFill>
              <a:cs typeface="Calibri"/>
            </a:endParaRPr>
          </a:p>
          <a:p>
            <a:pPr>
              <a:buFont typeface="Arial"/>
              <a:buChar char="•"/>
            </a:pPr>
            <a:r>
              <a:rPr lang="en-US">
                <a:solidFill>
                  <a:schemeClr val="bg1"/>
                </a:solidFill>
                <a:ea typeface="+mn-lt"/>
                <a:cs typeface="+mn-lt"/>
                <a:hlinkClick r:id="rId7">
                  <a:extLst>
                    <a:ext uri="{A12FA001-AC4F-418D-AE19-62706E023703}">
                      <ahyp:hlinkClr xmlns:ahyp="http://schemas.microsoft.com/office/drawing/2018/hyperlinkcolor" val="tx"/>
                    </a:ext>
                  </a:extLst>
                </a:hlinkClick>
              </a:rPr>
              <a:t>My chat suddenly ended, what happened?</a:t>
            </a:r>
            <a:endParaRPr lang="en-US">
              <a:solidFill>
                <a:schemeClr val="bg1"/>
              </a:solidFill>
            </a:endParaRPr>
          </a:p>
          <a:p>
            <a:pPr marL="285750" indent="-285750">
              <a:buFont typeface="Symbol"/>
              <a:buChar char="•"/>
            </a:pPr>
            <a:endParaRPr lang="en-US">
              <a:solidFill>
                <a:schemeClr val="bg1"/>
              </a:solidFill>
              <a:ea typeface="+mn-lt"/>
              <a:cs typeface="+mn-lt"/>
            </a:endParaRPr>
          </a:p>
          <a:p>
            <a:pPr algn="l"/>
            <a:endParaRPr lang="en-US">
              <a:solidFill>
                <a:schemeClr val="bg1"/>
              </a:solidFill>
              <a:cs typeface="Calibri"/>
            </a:endParaRPr>
          </a:p>
        </p:txBody>
      </p:sp>
    </p:spTree>
    <p:extLst>
      <p:ext uri="{BB962C8B-B14F-4D97-AF65-F5344CB8AC3E}">
        <p14:creationId xmlns:p14="http://schemas.microsoft.com/office/powerpoint/2010/main" val="1641781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114969" y="697414"/>
            <a:ext cx="11929979" cy="1015663"/>
          </a:xfrm>
          <a:prstGeom prst="rect">
            <a:avLst/>
          </a:prstGeom>
          <a:noFill/>
        </p:spPr>
        <p:txBody>
          <a:bodyPr wrap="square" rtlCol="0" anchor="t">
            <a:spAutoFit/>
          </a:bodyPr>
          <a:lstStyle/>
          <a:p>
            <a:r>
              <a:rPr lang="en-US" sz="6000" b="1">
                <a:solidFill>
                  <a:schemeClr val="bg1"/>
                </a:solidFill>
                <a:latin typeface="Avenir Black"/>
              </a:rPr>
              <a:t>Final Thoughts</a:t>
            </a:r>
            <a:endParaRPr lang="en-US"/>
          </a:p>
        </p:txBody>
      </p:sp>
      <p:sp>
        <p:nvSpPr>
          <p:cNvPr id="2" name="TextBox 1">
            <a:extLst>
              <a:ext uri="{FF2B5EF4-FFF2-40B4-BE49-F238E27FC236}">
                <a16:creationId xmlns:a16="http://schemas.microsoft.com/office/drawing/2014/main" id="{38E8FDAC-9303-4D4F-BFF4-1BE2487EB408}"/>
              </a:ext>
            </a:extLst>
          </p:cNvPr>
          <p:cNvSpPr txBox="1"/>
          <p:nvPr/>
        </p:nvSpPr>
        <p:spPr>
          <a:xfrm>
            <a:off x="232611" y="1850190"/>
            <a:ext cx="723498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rPr>
              <a:t>1. Research, Research, Research</a:t>
            </a:r>
            <a:endParaRPr lang="en-US" sz="2800">
              <a:solidFill>
                <a:schemeClr val="bg1"/>
              </a:solidFill>
              <a:cs typeface="Calibri"/>
            </a:endParaRPr>
          </a:p>
          <a:p>
            <a:r>
              <a:rPr lang="en-US" sz="2800">
                <a:solidFill>
                  <a:schemeClr val="bg1"/>
                </a:solidFill>
              </a:rPr>
              <a:t>2. Script Responses</a:t>
            </a:r>
            <a:endParaRPr lang="en-US" sz="2800">
              <a:solidFill>
                <a:schemeClr val="bg1"/>
              </a:solidFill>
              <a:cs typeface="Calibri"/>
            </a:endParaRPr>
          </a:p>
          <a:p>
            <a:r>
              <a:rPr lang="en-US" sz="2800">
                <a:solidFill>
                  <a:schemeClr val="bg1"/>
                </a:solidFill>
                <a:cs typeface="Calibri"/>
              </a:rPr>
              <a:t>3. Watch the clock</a:t>
            </a:r>
          </a:p>
          <a:p>
            <a:r>
              <a:rPr lang="en-US" sz="2800">
                <a:solidFill>
                  <a:schemeClr val="bg1"/>
                </a:solidFill>
                <a:cs typeface="Calibri"/>
              </a:rPr>
              <a:t>4. Get Contact Info</a:t>
            </a:r>
          </a:p>
          <a:p>
            <a:r>
              <a:rPr lang="en-US" sz="2800">
                <a:solidFill>
                  <a:schemeClr val="bg1"/>
                </a:solidFill>
                <a:cs typeface="Calibri"/>
              </a:rPr>
              <a:t>5. Save Materials</a:t>
            </a:r>
          </a:p>
          <a:p>
            <a:r>
              <a:rPr lang="en-US" sz="2800">
                <a:solidFill>
                  <a:schemeClr val="bg1"/>
                </a:solidFill>
                <a:cs typeface="Calibri"/>
              </a:rPr>
              <a:t>6. Keep it Professional</a:t>
            </a:r>
          </a:p>
        </p:txBody>
      </p:sp>
      <p:pic>
        <p:nvPicPr>
          <p:cNvPr id="4" name="Picture 6" descr="A close up of a logo&#10;&#10;Description automatically generated">
            <a:extLst>
              <a:ext uri="{FF2B5EF4-FFF2-40B4-BE49-F238E27FC236}">
                <a16:creationId xmlns:a16="http://schemas.microsoft.com/office/drawing/2014/main" id="{0E4D10F4-D62E-4A1D-9436-0CFC32B389CF}"/>
              </a:ext>
            </a:extLst>
          </p:cNvPr>
          <p:cNvPicPr>
            <a:picLocks noChangeAspect="1"/>
          </p:cNvPicPr>
          <p:nvPr/>
        </p:nvPicPr>
        <p:blipFill>
          <a:blip r:embed="rId3"/>
          <a:stretch>
            <a:fillRect/>
          </a:stretch>
        </p:blipFill>
        <p:spPr>
          <a:xfrm>
            <a:off x="7772400" y="2445084"/>
            <a:ext cx="4200357" cy="4186989"/>
          </a:xfrm>
          <a:prstGeom prst="rect">
            <a:avLst/>
          </a:prstGeom>
        </p:spPr>
      </p:pic>
    </p:spTree>
    <p:extLst>
      <p:ext uri="{BB962C8B-B14F-4D97-AF65-F5344CB8AC3E}">
        <p14:creationId xmlns:p14="http://schemas.microsoft.com/office/powerpoint/2010/main" val="32629032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649705" y="724151"/>
            <a:ext cx="11542295" cy="3000821"/>
          </a:xfrm>
          <a:prstGeom prst="rect">
            <a:avLst/>
          </a:prstGeom>
          <a:noFill/>
        </p:spPr>
        <p:txBody>
          <a:bodyPr wrap="square" rtlCol="0">
            <a:spAutoFit/>
          </a:bodyPr>
          <a:lstStyle/>
          <a:p>
            <a:r>
              <a:rPr lang="en-US" sz="18900" b="1">
                <a:solidFill>
                  <a:schemeClr val="bg1"/>
                </a:solidFill>
                <a:latin typeface="Avenir Black" panose="02000503020000020003" pitchFamily="2" charset="0"/>
              </a:rPr>
              <a:t>questions</a:t>
            </a:r>
          </a:p>
        </p:txBody>
      </p:sp>
    </p:spTree>
    <p:extLst>
      <p:ext uri="{BB962C8B-B14F-4D97-AF65-F5344CB8AC3E}">
        <p14:creationId xmlns:p14="http://schemas.microsoft.com/office/powerpoint/2010/main" val="40078000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288758" y="470151"/>
            <a:ext cx="11542295" cy="1569660"/>
          </a:xfrm>
          <a:prstGeom prst="rect">
            <a:avLst/>
          </a:prstGeom>
          <a:noFill/>
        </p:spPr>
        <p:txBody>
          <a:bodyPr wrap="square" rtlCol="0" anchor="t">
            <a:spAutoFit/>
          </a:bodyPr>
          <a:lstStyle/>
          <a:p>
            <a:r>
              <a:rPr lang="en-US" sz="9600" b="1">
                <a:solidFill>
                  <a:schemeClr val="bg1"/>
                </a:solidFill>
                <a:latin typeface="Avenir Black"/>
              </a:rPr>
              <a:t>we are here for you</a:t>
            </a:r>
          </a:p>
        </p:txBody>
      </p:sp>
    </p:spTree>
    <p:extLst>
      <p:ext uri="{BB962C8B-B14F-4D97-AF65-F5344CB8AC3E}">
        <p14:creationId xmlns:p14="http://schemas.microsoft.com/office/powerpoint/2010/main" val="14186121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649705" y="724151"/>
            <a:ext cx="11542295" cy="3154710"/>
          </a:xfrm>
          <a:prstGeom prst="rect">
            <a:avLst/>
          </a:prstGeom>
          <a:noFill/>
        </p:spPr>
        <p:txBody>
          <a:bodyPr wrap="square" rtlCol="0" anchor="t">
            <a:spAutoFit/>
          </a:bodyPr>
          <a:lstStyle/>
          <a:p>
            <a:r>
              <a:rPr lang="en-US" sz="19900" b="1">
                <a:solidFill>
                  <a:schemeClr val="bg1"/>
                </a:solidFill>
                <a:latin typeface="Avenir Black"/>
              </a:rPr>
              <a:t>intro</a:t>
            </a:r>
            <a:endParaRPr lang="en-US" sz="19900" b="1">
              <a:solidFill>
                <a:schemeClr val="bg1"/>
              </a:solidFill>
              <a:latin typeface="Avenir Black" panose="02000503020000020003" pitchFamily="2" charset="0"/>
            </a:endParaRPr>
          </a:p>
        </p:txBody>
      </p:sp>
      <p:sp>
        <p:nvSpPr>
          <p:cNvPr id="11" name="TextBox 10">
            <a:extLst>
              <a:ext uri="{FF2B5EF4-FFF2-40B4-BE49-F238E27FC236}">
                <a16:creationId xmlns:a16="http://schemas.microsoft.com/office/drawing/2014/main" id="{07016D9E-FEFC-D44E-8457-365A152ED5E7}"/>
              </a:ext>
            </a:extLst>
          </p:cNvPr>
          <p:cNvSpPr txBox="1"/>
          <p:nvPr/>
        </p:nvSpPr>
        <p:spPr>
          <a:xfrm>
            <a:off x="4946485" y="4037946"/>
            <a:ext cx="7245518" cy="584775"/>
          </a:xfrm>
          <a:prstGeom prst="rect">
            <a:avLst/>
          </a:prstGeom>
          <a:noFill/>
        </p:spPr>
        <p:txBody>
          <a:bodyPr wrap="square" rtlCol="0" anchor="t">
            <a:spAutoFit/>
          </a:bodyPr>
          <a:lstStyle/>
          <a:p>
            <a:r>
              <a:rPr lang="en-US" sz="3200" b="1">
                <a:solidFill>
                  <a:schemeClr val="bg1"/>
                </a:solidFill>
                <a:latin typeface="Avenir Black"/>
              </a:rPr>
              <a:t>ENTERING THE EVENT</a:t>
            </a:r>
            <a:endParaRPr lang="en-US">
              <a:solidFill>
                <a:schemeClr val="bg1"/>
              </a:solidFill>
              <a:cs typeface="Calibri"/>
            </a:endParaRPr>
          </a:p>
        </p:txBody>
      </p:sp>
      <p:sp>
        <p:nvSpPr>
          <p:cNvPr id="12" name="TextBox 11">
            <a:extLst>
              <a:ext uri="{FF2B5EF4-FFF2-40B4-BE49-F238E27FC236}">
                <a16:creationId xmlns:a16="http://schemas.microsoft.com/office/drawing/2014/main" id="{908AF44E-1598-564B-97A8-8E97190A6775}"/>
              </a:ext>
            </a:extLst>
          </p:cNvPr>
          <p:cNvSpPr txBox="1"/>
          <p:nvPr/>
        </p:nvSpPr>
        <p:spPr>
          <a:xfrm>
            <a:off x="4946482" y="4625516"/>
            <a:ext cx="7245518" cy="584775"/>
          </a:xfrm>
          <a:prstGeom prst="rect">
            <a:avLst/>
          </a:prstGeom>
          <a:noFill/>
        </p:spPr>
        <p:txBody>
          <a:bodyPr wrap="square" rtlCol="0" anchor="t">
            <a:spAutoFit/>
          </a:bodyPr>
          <a:lstStyle/>
          <a:p>
            <a:r>
              <a:rPr lang="en-US" sz="3200" b="1">
                <a:solidFill>
                  <a:schemeClr val="bg1"/>
                </a:solidFill>
                <a:latin typeface="Avenir Black"/>
              </a:rPr>
              <a:t>PARTICIPATING IN THE EVENT</a:t>
            </a:r>
            <a:endParaRPr lang="en-US"/>
          </a:p>
        </p:txBody>
      </p:sp>
      <p:sp>
        <p:nvSpPr>
          <p:cNvPr id="13" name="TextBox 12">
            <a:extLst>
              <a:ext uri="{FF2B5EF4-FFF2-40B4-BE49-F238E27FC236}">
                <a16:creationId xmlns:a16="http://schemas.microsoft.com/office/drawing/2014/main" id="{65F7A1CF-B808-F74A-9112-072C6F89F2FC}"/>
              </a:ext>
            </a:extLst>
          </p:cNvPr>
          <p:cNvSpPr txBox="1"/>
          <p:nvPr/>
        </p:nvSpPr>
        <p:spPr>
          <a:xfrm>
            <a:off x="4946482" y="5213086"/>
            <a:ext cx="7245518" cy="584775"/>
          </a:xfrm>
          <a:prstGeom prst="rect">
            <a:avLst/>
          </a:prstGeom>
          <a:noFill/>
        </p:spPr>
        <p:txBody>
          <a:bodyPr wrap="square" rtlCol="0" anchor="t">
            <a:spAutoFit/>
          </a:bodyPr>
          <a:lstStyle/>
          <a:p>
            <a:r>
              <a:rPr lang="en-US" sz="3200" b="1">
                <a:solidFill>
                  <a:schemeClr val="bg1"/>
                </a:solidFill>
                <a:latin typeface="Avenir Black"/>
              </a:rPr>
              <a:t>FAQs</a:t>
            </a:r>
            <a:endParaRPr lang="en-US"/>
          </a:p>
        </p:txBody>
      </p:sp>
      <p:sp>
        <p:nvSpPr>
          <p:cNvPr id="7" name="TextBox 6">
            <a:extLst>
              <a:ext uri="{FF2B5EF4-FFF2-40B4-BE49-F238E27FC236}">
                <a16:creationId xmlns:a16="http://schemas.microsoft.com/office/drawing/2014/main" id="{6E079BCA-4DDC-4B6A-B4D9-F2327F2A3F45}"/>
              </a:ext>
            </a:extLst>
          </p:cNvPr>
          <p:cNvSpPr txBox="1"/>
          <p:nvPr/>
        </p:nvSpPr>
        <p:spPr>
          <a:xfrm>
            <a:off x="4946481" y="5801296"/>
            <a:ext cx="7245518" cy="584775"/>
          </a:xfrm>
          <a:prstGeom prst="rect">
            <a:avLst/>
          </a:prstGeom>
          <a:noFill/>
        </p:spPr>
        <p:txBody>
          <a:bodyPr wrap="square" rtlCol="0" anchor="t">
            <a:spAutoFit/>
          </a:bodyPr>
          <a:lstStyle/>
          <a:p>
            <a:r>
              <a:rPr lang="en-US" sz="3200" b="1">
                <a:solidFill>
                  <a:schemeClr val="bg1"/>
                </a:solidFill>
                <a:latin typeface="Avenir Black"/>
              </a:rPr>
              <a:t>TAKE THE NEXT STEP</a:t>
            </a:r>
            <a:endParaRPr lang="en-US"/>
          </a:p>
        </p:txBody>
      </p:sp>
      <p:sp>
        <p:nvSpPr>
          <p:cNvPr id="8" name="TextBox 7">
            <a:extLst>
              <a:ext uri="{FF2B5EF4-FFF2-40B4-BE49-F238E27FC236}">
                <a16:creationId xmlns:a16="http://schemas.microsoft.com/office/drawing/2014/main" id="{27186DFD-126D-4543-8AEE-24E2359BDC48}"/>
              </a:ext>
            </a:extLst>
          </p:cNvPr>
          <p:cNvSpPr txBox="1"/>
          <p:nvPr/>
        </p:nvSpPr>
        <p:spPr>
          <a:xfrm>
            <a:off x="4946484" y="3449735"/>
            <a:ext cx="7245518" cy="584775"/>
          </a:xfrm>
          <a:prstGeom prst="rect">
            <a:avLst/>
          </a:prstGeom>
          <a:noFill/>
        </p:spPr>
        <p:txBody>
          <a:bodyPr wrap="square" rtlCol="0" anchor="t">
            <a:spAutoFit/>
          </a:bodyPr>
          <a:lstStyle/>
          <a:p>
            <a:r>
              <a:rPr lang="en-US" sz="3200" b="1">
                <a:solidFill>
                  <a:schemeClr val="bg1"/>
                </a:solidFill>
                <a:latin typeface="Avenir Black"/>
              </a:rPr>
              <a:t>PREPARING FOR THE EVENT</a:t>
            </a:r>
            <a:endParaRPr lang="en-US">
              <a:solidFill>
                <a:schemeClr val="bg1"/>
              </a:solidFill>
              <a:cs typeface="Calibri"/>
            </a:endParaRPr>
          </a:p>
        </p:txBody>
      </p:sp>
    </p:spTree>
    <p:extLst>
      <p:ext uri="{BB962C8B-B14F-4D97-AF65-F5344CB8AC3E}">
        <p14:creationId xmlns:p14="http://schemas.microsoft.com/office/powerpoint/2010/main" val="430123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649705" y="724151"/>
            <a:ext cx="11542295" cy="1015663"/>
          </a:xfrm>
          <a:prstGeom prst="rect">
            <a:avLst/>
          </a:prstGeom>
          <a:noFill/>
        </p:spPr>
        <p:txBody>
          <a:bodyPr wrap="square" rtlCol="0" anchor="t">
            <a:spAutoFit/>
          </a:bodyPr>
          <a:lstStyle/>
          <a:p>
            <a:r>
              <a:rPr lang="en-US" sz="6000" b="1">
                <a:solidFill>
                  <a:schemeClr val="bg1"/>
                </a:solidFill>
                <a:latin typeface="Avenir Black"/>
              </a:rPr>
              <a:t>Preparing for the Event</a:t>
            </a:r>
            <a:endParaRPr lang="en-US" sz="6000" b="1">
              <a:solidFill>
                <a:schemeClr val="bg1"/>
              </a:solidFill>
              <a:latin typeface="Avenir Black"/>
              <a:cs typeface="Calibri"/>
            </a:endParaRPr>
          </a:p>
        </p:txBody>
      </p:sp>
      <p:sp>
        <p:nvSpPr>
          <p:cNvPr id="11" name="TextBox 10">
            <a:extLst>
              <a:ext uri="{FF2B5EF4-FFF2-40B4-BE49-F238E27FC236}">
                <a16:creationId xmlns:a16="http://schemas.microsoft.com/office/drawing/2014/main" id="{E84B5975-2988-E34A-AE0A-66A639ECEC10}"/>
              </a:ext>
            </a:extLst>
          </p:cNvPr>
          <p:cNvSpPr txBox="1"/>
          <p:nvPr/>
        </p:nvSpPr>
        <p:spPr>
          <a:xfrm>
            <a:off x="653789" y="5985992"/>
            <a:ext cx="8578368" cy="584775"/>
          </a:xfrm>
          <a:prstGeom prst="rect">
            <a:avLst/>
          </a:prstGeom>
          <a:noFill/>
        </p:spPr>
        <p:txBody>
          <a:bodyPr wrap="square" rtlCol="0" anchor="t">
            <a:spAutoFit/>
          </a:bodyPr>
          <a:lstStyle/>
          <a:p>
            <a:r>
              <a:rPr lang="en-US" sz="3200" b="1">
                <a:solidFill>
                  <a:schemeClr val="bg1"/>
                </a:solidFill>
                <a:latin typeface="Avenir Black"/>
              </a:rPr>
              <a:t>HOW CAN I BEST PREPARE?</a:t>
            </a:r>
            <a:endParaRPr lang="en-US"/>
          </a:p>
        </p:txBody>
      </p:sp>
      <p:sp>
        <p:nvSpPr>
          <p:cNvPr id="3" name="TextBox 2">
            <a:extLst>
              <a:ext uri="{FF2B5EF4-FFF2-40B4-BE49-F238E27FC236}">
                <a16:creationId xmlns:a16="http://schemas.microsoft.com/office/drawing/2014/main" id="{F57B2D59-D5C6-41D9-8DA5-600EAABC6FDF}"/>
              </a:ext>
            </a:extLst>
          </p:cNvPr>
          <p:cNvSpPr txBox="1"/>
          <p:nvPr/>
        </p:nvSpPr>
        <p:spPr>
          <a:xfrm>
            <a:off x="736285" y="1725746"/>
            <a:ext cx="10350225"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chemeClr val="bg1"/>
                </a:solidFill>
                <a:cs typeface="Calibri"/>
              </a:rPr>
              <a:t>Create a Brazen account using your Penn State SSO</a:t>
            </a:r>
            <a:endParaRPr lang="en-US">
              <a:solidFill>
                <a:schemeClr val="bg1"/>
              </a:solidFill>
            </a:endParaRPr>
          </a:p>
          <a:p>
            <a:pPr marL="342900" indent="-342900">
              <a:buFont typeface="Arial"/>
              <a:buChar char="•"/>
            </a:pPr>
            <a:r>
              <a:rPr lang="en-US" sz="2400" dirty="0">
                <a:solidFill>
                  <a:schemeClr val="bg1"/>
                </a:solidFill>
                <a:cs typeface="Calibri"/>
              </a:rPr>
              <a:t>Test your compatibility and accessibility of your devices with Brazen</a:t>
            </a:r>
          </a:p>
          <a:p>
            <a:pPr marL="342900" indent="-342900">
              <a:buFont typeface="Arial"/>
              <a:buChar char="•"/>
            </a:pPr>
            <a:r>
              <a:rPr lang="en-US" sz="2400" dirty="0">
                <a:solidFill>
                  <a:schemeClr val="bg1"/>
                </a:solidFill>
                <a:cs typeface="Calibri"/>
              </a:rPr>
              <a:t>Register for the fair/event</a:t>
            </a:r>
          </a:p>
          <a:p>
            <a:pPr marL="342900" indent="-342900">
              <a:buFont typeface="Arial"/>
              <a:buChar char="•"/>
            </a:pPr>
            <a:r>
              <a:rPr lang="en-US" sz="2400" dirty="0">
                <a:solidFill>
                  <a:schemeClr val="bg1"/>
                </a:solidFill>
                <a:cs typeface="Calibri"/>
              </a:rPr>
              <a:t>Revise your resume/CV/LinkedIn/Portfolio</a:t>
            </a:r>
          </a:p>
          <a:p>
            <a:pPr marL="342900" indent="-342900">
              <a:buFont typeface="Arial"/>
              <a:buChar char="•"/>
            </a:pPr>
            <a:r>
              <a:rPr lang="en-US" sz="2400" dirty="0">
                <a:solidFill>
                  <a:schemeClr val="bg1"/>
                </a:solidFill>
                <a:cs typeface="Calibri"/>
              </a:rPr>
              <a:t>Review employers attending</a:t>
            </a:r>
          </a:p>
          <a:p>
            <a:pPr marL="342900" indent="-342900">
              <a:buFont typeface="Arial"/>
              <a:buChar char="•"/>
            </a:pPr>
            <a:r>
              <a:rPr lang="en-US" sz="2400" dirty="0">
                <a:solidFill>
                  <a:schemeClr val="bg1"/>
                </a:solidFill>
                <a:cs typeface="Calibri"/>
              </a:rPr>
              <a:t>Do your research</a:t>
            </a:r>
          </a:p>
          <a:p>
            <a:pPr marL="342900" indent="-342900">
              <a:buFont typeface="Arial"/>
              <a:buChar char="•"/>
            </a:pPr>
            <a:r>
              <a:rPr lang="en-US" sz="2400" dirty="0">
                <a:solidFill>
                  <a:schemeClr val="bg1"/>
                </a:solidFill>
                <a:cs typeface="Calibri"/>
              </a:rPr>
              <a:t>Prepare for your interactions</a:t>
            </a:r>
          </a:p>
          <a:p>
            <a:endParaRPr lang="en-US" dirty="0">
              <a:solidFill>
                <a:schemeClr val="bg1"/>
              </a:solidFill>
              <a:cs typeface="Calibri"/>
            </a:endParaRPr>
          </a:p>
        </p:txBody>
      </p:sp>
      <p:pic>
        <p:nvPicPr>
          <p:cNvPr id="4" name="Picture 4" descr="A hand holding a piece of paper&#10;&#10;Description automatically generated">
            <a:extLst>
              <a:ext uri="{FF2B5EF4-FFF2-40B4-BE49-F238E27FC236}">
                <a16:creationId xmlns:a16="http://schemas.microsoft.com/office/drawing/2014/main" id="{0B16CEBC-3376-4DCF-B6DF-84D82C1DFF39}"/>
              </a:ext>
            </a:extLst>
          </p:cNvPr>
          <p:cNvPicPr>
            <a:picLocks noChangeAspect="1"/>
          </p:cNvPicPr>
          <p:nvPr/>
        </p:nvPicPr>
        <p:blipFill>
          <a:blip r:embed="rId3"/>
          <a:stretch>
            <a:fillRect/>
          </a:stretch>
        </p:blipFill>
        <p:spPr>
          <a:xfrm>
            <a:off x="8607140" y="4996944"/>
            <a:ext cx="3569880" cy="1828907"/>
          </a:xfrm>
          <a:prstGeom prst="rect">
            <a:avLst/>
          </a:prstGeom>
        </p:spPr>
      </p:pic>
    </p:spTree>
    <p:extLst>
      <p:ext uri="{BB962C8B-B14F-4D97-AF65-F5344CB8AC3E}">
        <p14:creationId xmlns:p14="http://schemas.microsoft.com/office/powerpoint/2010/main" val="11202176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268284" y="678080"/>
            <a:ext cx="12489083" cy="954107"/>
          </a:xfrm>
          <a:prstGeom prst="rect">
            <a:avLst/>
          </a:prstGeom>
          <a:noFill/>
        </p:spPr>
        <p:txBody>
          <a:bodyPr wrap="square" rtlCol="0" anchor="t">
            <a:spAutoFit/>
          </a:bodyPr>
          <a:lstStyle/>
          <a:p>
            <a:r>
              <a:rPr lang="en-US" sz="5600" b="1" dirty="0">
                <a:solidFill>
                  <a:schemeClr val="bg1"/>
                </a:solidFill>
                <a:latin typeface="Avenir Black"/>
              </a:rPr>
              <a:t>Part 1: Creating a Brazen Account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268284" y="2791047"/>
            <a:ext cx="494898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1:</a:t>
            </a:r>
            <a:r>
              <a:rPr lang="en-US" dirty="0">
                <a:solidFill>
                  <a:schemeClr val="bg1"/>
                </a:solidFill>
                <a:cs typeface="Calibri"/>
              </a:rPr>
              <a:t> Navigate to the Event Landing page</a:t>
            </a:r>
          </a:p>
          <a:p>
            <a:r>
              <a:rPr lang="en-US" dirty="0">
                <a:solidFill>
                  <a:schemeClr val="bg1"/>
                </a:solidFill>
                <a:cs typeface="Calibri"/>
                <a:hlinkClick r:id="rId3">
                  <a:extLst>
                    <a:ext uri="{A12FA001-AC4F-418D-AE19-62706E023703}">
                      <ahyp:hlinkClr xmlns:ahyp="http://schemas.microsoft.com/office/drawing/2018/hyperlinkcolor" val="tx"/>
                    </a:ext>
                  </a:extLst>
                </a:hlinkClick>
              </a:rPr>
              <a:t>https://app.brazenconnect.com/a/Comm/e/4LYKm</a:t>
            </a:r>
          </a:p>
          <a:p>
            <a:r>
              <a:rPr lang="en-US">
                <a:solidFill>
                  <a:schemeClr val="bg1"/>
                </a:solidFill>
                <a:cs typeface="Calibri"/>
              </a:rPr>
              <a:t>If you have an account- click log in at the top right</a:t>
            </a:r>
            <a:endParaRPr lang="en-US" dirty="0">
              <a:solidFill>
                <a:schemeClr val="bg1"/>
              </a:solidFill>
              <a:cs typeface="Calibri"/>
            </a:endParaRPr>
          </a:p>
          <a:p>
            <a:r>
              <a:rPr lang="en-US">
                <a:solidFill>
                  <a:schemeClr val="bg1"/>
                </a:solidFill>
                <a:cs typeface="Calibri"/>
              </a:rPr>
              <a:t>If not, click "Register Now"</a:t>
            </a:r>
            <a:endParaRPr lang="en-US" dirty="0">
              <a:solidFill>
                <a:schemeClr val="bg1"/>
              </a:solidFill>
              <a:cs typeface="Calibri"/>
            </a:endParaRPr>
          </a:p>
          <a:p>
            <a:endParaRPr lang="en-US" dirty="0">
              <a:solidFill>
                <a:schemeClr val="bg1"/>
              </a:solidFill>
              <a:cs typeface="Calibri"/>
            </a:endParaRPr>
          </a:p>
        </p:txBody>
      </p:sp>
      <p:pic>
        <p:nvPicPr>
          <p:cNvPr id="7" name="Picture 6" descr="A picture containing outdoor, building, large, sign&#10;&#10;Description automatically generated">
            <a:extLst>
              <a:ext uri="{FF2B5EF4-FFF2-40B4-BE49-F238E27FC236}">
                <a16:creationId xmlns:a16="http://schemas.microsoft.com/office/drawing/2014/main" id="{6247A756-29D7-F74B-86F8-E62F6D5CD49A}"/>
              </a:ext>
            </a:extLst>
          </p:cNvPr>
          <p:cNvPicPr>
            <a:picLocks noChangeAspect="1"/>
          </p:cNvPicPr>
          <p:nvPr/>
        </p:nvPicPr>
        <p:blipFill>
          <a:blip r:embed="rId4"/>
          <a:stretch>
            <a:fillRect/>
          </a:stretch>
        </p:blipFill>
        <p:spPr>
          <a:xfrm>
            <a:off x="5441390" y="2190697"/>
            <a:ext cx="6427285" cy="3989223"/>
          </a:xfrm>
          <a:prstGeom prst="rect">
            <a:avLst/>
          </a:prstGeom>
        </p:spPr>
      </p:pic>
    </p:spTree>
    <p:extLst>
      <p:ext uri="{BB962C8B-B14F-4D97-AF65-F5344CB8AC3E}">
        <p14:creationId xmlns:p14="http://schemas.microsoft.com/office/powerpoint/2010/main" val="1090569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284302" y="697414"/>
            <a:ext cx="12438275" cy="954107"/>
          </a:xfrm>
          <a:prstGeom prst="rect">
            <a:avLst/>
          </a:prstGeom>
          <a:noFill/>
        </p:spPr>
        <p:txBody>
          <a:bodyPr wrap="square" rtlCol="0" anchor="t">
            <a:spAutoFit/>
          </a:bodyPr>
          <a:lstStyle/>
          <a:p>
            <a:r>
              <a:rPr lang="en-US" sz="5600" b="1" dirty="0">
                <a:solidFill>
                  <a:schemeClr val="bg1"/>
                </a:solidFill>
                <a:latin typeface="Avenir Black"/>
              </a:rPr>
              <a:t>Part 1: Creating a Brazen Account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647031" y="2638926"/>
            <a:ext cx="44409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2:</a:t>
            </a:r>
            <a:r>
              <a:rPr lang="en-US" dirty="0">
                <a:solidFill>
                  <a:schemeClr val="bg1"/>
                </a:solidFill>
                <a:cs typeface="Calibri"/>
              </a:rPr>
              <a:t> Create your account</a:t>
            </a:r>
          </a:p>
          <a:p>
            <a:endParaRPr lang="en-US" dirty="0">
              <a:solidFill>
                <a:schemeClr val="bg1"/>
              </a:solidFill>
              <a:cs typeface="Calibri"/>
            </a:endParaRPr>
          </a:p>
        </p:txBody>
      </p:sp>
      <p:pic>
        <p:nvPicPr>
          <p:cNvPr id="7" name="Picture 6" descr="A large building in the background&#10;&#10;Description automatically generated">
            <a:extLst>
              <a:ext uri="{FF2B5EF4-FFF2-40B4-BE49-F238E27FC236}">
                <a16:creationId xmlns:a16="http://schemas.microsoft.com/office/drawing/2014/main" id="{24940A60-B0AC-B240-AD10-6E5F61FEA30B}"/>
              </a:ext>
            </a:extLst>
          </p:cNvPr>
          <p:cNvPicPr>
            <a:picLocks noChangeAspect="1"/>
          </p:cNvPicPr>
          <p:nvPr/>
        </p:nvPicPr>
        <p:blipFill>
          <a:blip r:embed="rId3"/>
          <a:stretch>
            <a:fillRect/>
          </a:stretch>
        </p:blipFill>
        <p:spPr>
          <a:xfrm>
            <a:off x="4922473" y="2072657"/>
            <a:ext cx="7122475" cy="4417226"/>
          </a:xfrm>
          <a:prstGeom prst="rect">
            <a:avLst/>
          </a:prstGeom>
        </p:spPr>
      </p:pic>
    </p:spTree>
    <p:extLst>
      <p:ext uri="{BB962C8B-B14F-4D97-AF65-F5344CB8AC3E}">
        <p14:creationId xmlns:p14="http://schemas.microsoft.com/office/powerpoint/2010/main" val="2955450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262021" y="697414"/>
            <a:ext cx="11929979" cy="954107"/>
          </a:xfrm>
          <a:prstGeom prst="rect">
            <a:avLst/>
          </a:prstGeom>
          <a:noFill/>
        </p:spPr>
        <p:txBody>
          <a:bodyPr wrap="square" rtlCol="0" anchor="t">
            <a:spAutoFit/>
          </a:bodyPr>
          <a:lstStyle/>
          <a:p>
            <a:r>
              <a:rPr lang="en-US" sz="5600" b="1" dirty="0">
                <a:solidFill>
                  <a:schemeClr val="bg1"/>
                </a:solidFill>
                <a:latin typeface="Avenir Black"/>
              </a:rPr>
              <a:t>Part 1: Creating a Brazen Account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647031" y="2638926"/>
            <a:ext cx="4440988"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3:</a:t>
            </a:r>
            <a:r>
              <a:rPr lang="en-US" dirty="0">
                <a:solidFill>
                  <a:schemeClr val="bg1"/>
                </a:solidFill>
                <a:cs typeface="Calibri"/>
              </a:rPr>
              <a:t> Confirm email address</a:t>
            </a:r>
          </a:p>
          <a:p>
            <a:endParaRPr lang="en-US" dirty="0">
              <a:solidFill>
                <a:schemeClr val="bg1"/>
              </a:solidFill>
              <a:cs typeface="Calibri"/>
            </a:endParaRPr>
          </a:p>
          <a:p>
            <a:endParaRPr lang="en-US" dirty="0">
              <a:solidFill>
                <a:schemeClr val="bg1"/>
              </a:solidFill>
              <a:cs typeface="Calibri"/>
            </a:endParaRPr>
          </a:p>
          <a:p>
            <a:endParaRPr lang="en-US" dirty="0">
              <a:solidFill>
                <a:schemeClr val="bg1"/>
              </a:solidFill>
              <a:cs typeface="Calibri"/>
            </a:endParaRPr>
          </a:p>
        </p:txBody>
      </p:sp>
      <p:pic>
        <p:nvPicPr>
          <p:cNvPr id="7" name="Picture 6" descr="Graphical user interface, application, Teams&#10;&#10;Description automatically generated">
            <a:extLst>
              <a:ext uri="{FF2B5EF4-FFF2-40B4-BE49-F238E27FC236}">
                <a16:creationId xmlns:a16="http://schemas.microsoft.com/office/drawing/2014/main" id="{B03357CA-77B4-DB4C-840A-C67D0B1D007A}"/>
              </a:ext>
            </a:extLst>
          </p:cNvPr>
          <p:cNvPicPr>
            <a:picLocks noChangeAspect="1"/>
          </p:cNvPicPr>
          <p:nvPr/>
        </p:nvPicPr>
        <p:blipFill>
          <a:blip r:embed="rId3"/>
          <a:stretch>
            <a:fillRect/>
          </a:stretch>
        </p:blipFill>
        <p:spPr>
          <a:xfrm>
            <a:off x="6400800" y="1911165"/>
            <a:ext cx="4175609" cy="3902612"/>
          </a:xfrm>
          <a:prstGeom prst="rect">
            <a:avLst/>
          </a:prstGeom>
        </p:spPr>
      </p:pic>
    </p:spTree>
    <p:extLst>
      <p:ext uri="{BB962C8B-B14F-4D97-AF65-F5344CB8AC3E}">
        <p14:creationId xmlns:p14="http://schemas.microsoft.com/office/powerpoint/2010/main" val="4710012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262021" y="697414"/>
            <a:ext cx="11929979" cy="954107"/>
          </a:xfrm>
          <a:prstGeom prst="rect">
            <a:avLst/>
          </a:prstGeom>
          <a:noFill/>
        </p:spPr>
        <p:txBody>
          <a:bodyPr wrap="square" rtlCol="0" anchor="t">
            <a:spAutoFit/>
          </a:bodyPr>
          <a:lstStyle/>
          <a:p>
            <a:r>
              <a:rPr lang="en-US" sz="5600" b="1" dirty="0">
                <a:solidFill>
                  <a:schemeClr val="bg1"/>
                </a:solidFill>
                <a:latin typeface="Avenir Black"/>
              </a:rPr>
              <a:t>Part 1: Creating a Brazen Account</a:t>
            </a:r>
            <a:endParaRPr lang="en-US" sz="5600" dirty="0">
              <a:solidFill>
                <a:schemeClr val="bg1"/>
              </a:solidFill>
            </a:endParaRPr>
          </a:p>
        </p:txBody>
      </p:sp>
      <p:sp>
        <p:nvSpPr>
          <p:cNvPr id="5" name="TextBox 4">
            <a:extLst>
              <a:ext uri="{FF2B5EF4-FFF2-40B4-BE49-F238E27FC236}">
                <a16:creationId xmlns:a16="http://schemas.microsoft.com/office/drawing/2014/main" id="{A744CA89-592B-4924-8BC2-6A3B59FFEFA0}"/>
              </a:ext>
            </a:extLst>
          </p:cNvPr>
          <p:cNvSpPr txBox="1"/>
          <p:nvPr/>
        </p:nvSpPr>
        <p:spPr>
          <a:xfrm>
            <a:off x="421253" y="2638926"/>
            <a:ext cx="4440988"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cs typeface="Calibri"/>
              </a:rPr>
              <a:t>Step 4:</a:t>
            </a:r>
            <a:r>
              <a:rPr lang="en-US" dirty="0">
                <a:solidFill>
                  <a:schemeClr val="bg1"/>
                </a:solidFill>
                <a:cs typeface="Calibri"/>
              </a:rPr>
              <a:t>  Save event confirmation</a:t>
            </a:r>
          </a:p>
          <a:p>
            <a:endParaRPr lang="en-US" dirty="0">
              <a:solidFill>
                <a:schemeClr val="bg1"/>
              </a:solidFill>
              <a:cs typeface="Calibri"/>
            </a:endParaRPr>
          </a:p>
          <a:p>
            <a:endParaRPr lang="en-US" dirty="0">
              <a:solidFill>
                <a:schemeClr val="bg1"/>
              </a:solidFill>
              <a:cs typeface="Calibri"/>
            </a:endParaRPr>
          </a:p>
          <a:p>
            <a:endParaRPr lang="en-US" dirty="0">
              <a:solidFill>
                <a:schemeClr val="bg1"/>
              </a:solidFill>
              <a:cs typeface="Calibri"/>
            </a:endParaRPr>
          </a:p>
        </p:txBody>
      </p:sp>
      <p:pic>
        <p:nvPicPr>
          <p:cNvPr id="3" name="Picture 2" descr="Graphical user interface, text, application, email&#10;&#10;Description automatically generated">
            <a:extLst>
              <a:ext uri="{FF2B5EF4-FFF2-40B4-BE49-F238E27FC236}">
                <a16:creationId xmlns:a16="http://schemas.microsoft.com/office/drawing/2014/main" id="{C0C80D16-B0A2-4941-92BB-8471001B21CF}"/>
              </a:ext>
            </a:extLst>
          </p:cNvPr>
          <p:cNvPicPr>
            <a:picLocks noChangeAspect="1"/>
          </p:cNvPicPr>
          <p:nvPr/>
        </p:nvPicPr>
        <p:blipFill>
          <a:blip r:embed="rId3"/>
          <a:stretch>
            <a:fillRect/>
          </a:stretch>
        </p:blipFill>
        <p:spPr>
          <a:xfrm>
            <a:off x="4312356" y="2009654"/>
            <a:ext cx="7476812" cy="3849279"/>
          </a:xfrm>
          <a:prstGeom prst="rect">
            <a:avLst/>
          </a:prstGeom>
        </p:spPr>
      </p:pic>
    </p:spTree>
    <p:extLst>
      <p:ext uri="{BB962C8B-B14F-4D97-AF65-F5344CB8AC3E}">
        <p14:creationId xmlns:p14="http://schemas.microsoft.com/office/powerpoint/2010/main" val="4051430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14D64"/>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D41CD5-5E28-0F48-A937-17F27C82FB4F}"/>
              </a:ext>
            </a:extLst>
          </p:cNvPr>
          <p:cNvSpPr txBox="1"/>
          <p:nvPr/>
        </p:nvSpPr>
        <p:spPr>
          <a:xfrm>
            <a:off x="649705" y="724151"/>
            <a:ext cx="11542295" cy="1015663"/>
          </a:xfrm>
          <a:prstGeom prst="rect">
            <a:avLst/>
          </a:prstGeom>
          <a:noFill/>
        </p:spPr>
        <p:txBody>
          <a:bodyPr wrap="square" rtlCol="0" anchor="t">
            <a:spAutoFit/>
          </a:bodyPr>
          <a:lstStyle/>
          <a:p>
            <a:r>
              <a:rPr lang="en-US" sz="6000" b="1">
                <a:solidFill>
                  <a:schemeClr val="bg1"/>
                </a:solidFill>
                <a:latin typeface="Avenir Black"/>
              </a:rPr>
              <a:t>Attending an event</a:t>
            </a:r>
            <a:endParaRPr lang="en-US" sz="6000">
              <a:solidFill>
                <a:schemeClr val="bg1"/>
              </a:solidFill>
              <a:cs typeface="Calibri"/>
            </a:endParaRPr>
          </a:p>
        </p:txBody>
      </p:sp>
      <p:sp>
        <p:nvSpPr>
          <p:cNvPr id="11" name="TextBox 10">
            <a:extLst>
              <a:ext uri="{FF2B5EF4-FFF2-40B4-BE49-F238E27FC236}">
                <a16:creationId xmlns:a16="http://schemas.microsoft.com/office/drawing/2014/main" id="{E84B5975-2988-E34A-AE0A-66A639ECEC10}"/>
              </a:ext>
            </a:extLst>
          </p:cNvPr>
          <p:cNvSpPr txBox="1"/>
          <p:nvPr/>
        </p:nvSpPr>
        <p:spPr>
          <a:xfrm>
            <a:off x="3514631" y="5945887"/>
            <a:ext cx="8578368" cy="584775"/>
          </a:xfrm>
          <a:prstGeom prst="rect">
            <a:avLst/>
          </a:prstGeom>
          <a:noFill/>
        </p:spPr>
        <p:txBody>
          <a:bodyPr wrap="square" rtlCol="0" anchor="t">
            <a:spAutoFit/>
          </a:bodyPr>
          <a:lstStyle/>
          <a:p>
            <a:r>
              <a:rPr lang="en-US" sz="3200" b="1">
                <a:solidFill>
                  <a:schemeClr val="bg1"/>
                </a:solidFill>
                <a:latin typeface="Avenir Black"/>
              </a:rPr>
              <a:t>How do I participate in a live event?</a:t>
            </a:r>
            <a:endParaRPr lang="en-US"/>
          </a:p>
        </p:txBody>
      </p:sp>
      <p:pic>
        <p:nvPicPr>
          <p:cNvPr id="2" name="Picture 2" descr="A picture containing drawing&#10;&#10;Description automatically generated">
            <a:extLst>
              <a:ext uri="{FF2B5EF4-FFF2-40B4-BE49-F238E27FC236}">
                <a16:creationId xmlns:a16="http://schemas.microsoft.com/office/drawing/2014/main" id="{89A3BC33-FCD0-45C8-8820-2FE0E18EE7E7}"/>
              </a:ext>
            </a:extLst>
          </p:cNvPr>
          <p:cNvPicPr>
            <a:picLocks noChangeAspect="1"/>
          </p:cNvPicPr>
          <p:nvPr/>
        </p:nvPicPr>
        <p:blipFill>
          <a:blip r:embed="rId3"/>
          <a:stretch>
            <a:fillRect/>
          </a:stretch>
        </p:blipFill>
        <p:spPr>
          <a:xfrm>
            <a:off x="2959769" y="2627738"/>
            <a:ext cx="5991726" cy="1963471"/>
          </a:xfrm>
          <a:prstGeom prst="rect">
            <a:avLst/>
          </a:prstGeom>
        </p:spPr>
      </p:pic>
    </p:spTree>
    <p:extLst>
      <p:ext uri="{BB962C8B-B14F-4D97-AF65-F5344CB8AC3E}">
        <p14:creationId xmlns:p14="http://schemas.microsoft.com/office/powerpoint/2010/main" val="1080016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EA686DADD687489E497B7255F7C4FF" ma:contentTypeVersion="12" ma:contentTypeDescription="Create a new document." ma:contentTypeScope="" ma:versionID="3c85d1a92083baa46e8165a35e51580e">
  <xsd:schema xmlns:xsd="http://www.w3.org/2001/XMLSchema" xmlns:xs="http://www.w3.org/2001/XMLSchema" xmlns:p="http://schemas.microsoft.com/office/2006/metadata/properties" xmlns:ns2="ddb84ddd-1add-48ac-9d5e-421d616f33dd" xmlns:ns3="f8dfa6d2-b538-4afd-8108-313c468dc61d" targetNamespace="http://schemas.microsoft.com/office/2006/metadata/properties" ma:root="true" ma:fieldsID="0d959883d1fa5cbd22f35359173483d9" ns2:_="" ns3:_="">
    <xsd:import namespace="ddb84ddd-1add-48ac-9d5e-421d616f33dd"/>
    <xsd:import namespace="f8dfa6d2-b538-4afd-8108-313c468dc6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84ddd-1add-48ac-9d5e-421d616f33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dfa6d2-b538-4afd-8108-313c468dc61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A3A43C-A647-4D22-BBDD-D973523E11EA}">
  <ds:schemaRefs>
    <ds:schemaRef ds:uri="http://schemas.microsoft.com/sharepoint/v3/contenttype/forms"/>
  </ds:schemaRefs>
</ds:datastoreItem>
</file>

<file path=customXml/itemProps2.xml><?xml version="1.0" encoding="utf-8"?>
<ds:datastoreItem xmlns:ds="http://schemas.openxmlformats.org/officeDocument/2006/customXml" ds:itemID="{8004ACC5-0F9E-4B6D-83E5-A8F9446074CB}">
  <ds:schemaRefs>
    <ds:schemaRef ds:uri="ddb84ddd-1add-48ac-9d5e-421d616f33dd"/>
    <ds:schemaRef ds:uri="f8dfa6d2-b538-4afd-8108-313c468dc6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B7490A1-35E6-4206-8858-E7D1BDDE6056}">
  <ds:schemaRefs>
    <ds:schemaRef ds:uri="ddb84ddd-1add-48ac-9d5e-421d616f33dd"/>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f8dfa6d2-b538-4afd-8108-313c468dc61d"/>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107</TotalTime>
  <Words>2524</Words>
  <Application>Microsoft Macintosh PowerPoint</Application>
  <PresentationFormat>Widescreen</PresentationFormat>
  <Paragraphs>214</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Black</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Lewis, Jenna Kyger</dc:creator>
  <cp:lastModifiedBy>Sampsell, Steve</cp:lastModifiedBy>
  <cp:revision>192</cp:revision>
  <dcterms:created xsi:type="dcterms:W3CDTF">2020-04-01T12:55:20Z</dcterms:created>
  <dcterms:modified xsi:type="dcterms:W3CDTF">2020-10-22T19:48:45Z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0x01010004EA686DADD687489E497B7255F7C4FF</vt:lpwstr>
  </property>
</Properties>
</file>