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89" r:id="rId4"/>
  </p:sldMasterIdLst>
  <p:notesMasterIdLst>
    <p:notesMasterId r:id="rId33"/>
  </p:notesMasterIdLst>
  <p:sldIdLst>
    <p:sldId id="290" r:id="rId5"/>
    <p:sldId id="291" r:id="rId6"/>
    <p:sldId id="259" r:id="rId7"/>
    <p:sldId id="260" r:id="rId8"/>
    <p:sldId id="262" r:id="rId9"/>
    <p:sldId id="263" r:id="rId10"/>
    <p:sldId id="264" r:id="rId11"/>
    <p:sldId id="265" r:id="rId12"/>
    <p:sldId id="266" r:id="rId13"/>
    <p:sldId id="268" r:id="rId14"/>
    <p:sldId id="269" r:id="rId15"/>
    <p:sldId id="267" r:id="rId16"/>
    <p:sldId id="295" r:id="rId17"/>
    <p:sldId id="270" r:id="rId18"/>
    <p:sldId id="285" r:id="rId19"/>
    <p:sldId id="292" r:id="rId20"/>
    <p:sldId id="287" r:id="rId21"/>
    <p:sldId id="293" r:id="rId22"/>
    <p:sldId id="271" r:id="rId23"/>
    <p:sldId id="272" r:id="rId24"/>
    <p:sldId id="279" r:id="rId25"/>
    <p:sldId id="280" r:id="rId26"/>
    <p:sldId id="281" r:id="rId27"/>
    <p:sldId id="282" r:id="rId28"/>
    <p:sldId id="283" r:id="rId29"/>
    <p:sldId id="284" r:id="rId30"/>
    <p:sldId id="288" r:id="rId31"/>
    <p:sldId id="294"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A86E2E-2391-B14B-9DB5-06A605E28A38}">
          <p14:sldIdLst>
            <p14:sldId id="290"/>
            <p14:sldId id="291"/>
            <p14:sldId id="259"/>
            <p14:sldId id="260"/>
            <p14:sldId id="262"/>
            <p14:sldId id="263"/>
            <p14:sldId id="264"/>
            <p14:sldId id="265"/>
            <p14:sldId id="266"/>
            <p14:sldId id="268"/>
            <p14:sldId id="269"/>
            <p14:sldId id="267"/>
            <p14:sldId id="295"/>
            <p14:sldId id="270"/>
            <p14:sldId id="285"/>
            <p14:sldId id="292"/>
            <p14:sldId id="287"/>
            <p14:sldId id="293"/>
            <p14:sldId id="271"/>
            <p14:sldId id="272"/>
            <p14:sldId id="279"/>
            <p14:sldId id="280"/>
            <p14:sldId id="281"/>
            <p14:sldId id="282"/>
            <p14:sldId id="283"/>
            <p14:sldId id="284"/>
            <p14:sldId id="28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4658"/>
  </p:normalViewPr>
  <p:slideViewPr>
    <p:cSldViewPr snapToGrid="0" snapToObjects="1">
      <p:cViewPr varScale="1">
        <p:scale>
          <a:sx n="160" d="100"/>
          <a:sy n="160" d="100"/>
        </p:scale>
        <p:origin x="336" y="17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1773F-5E2E-D94A-89D8-3CA81CFCB0C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141BE272-B8E9-584A-9849-EF83058C0B33}">
      <dgm:prSet phldrT="[Text]"/>
      <dgm:spPr/>
      <dgm:t>
        <a:bodyPr/>
        <a:lstStyle/>
        <a:p>
          <a:r>
            <a:rPr lang="en-US" dirty="0"/>
            <a:t>3 C’s to Success</a:t>
          </a:r>
        </a:p>
      </dgm:t>
    </dgm:pt>
    <dgm:pt modelId="{344FC585-F0C3-4743-B3F8-DA335D5F58BA}" type="parTrans" cxnId="{D97D9D42-8187-7D4B-8FF0-0A82A5800108}">
      <dgm:prSet/>
      <dgm:spPr/>
      <dgm:t>
        <a:bodyPr/>
        <a:lstStyle/>
        <a:p>
          <a:endParaRPr lang="en-US"/>
        </a:p>
      </dgm:t>
    </dgm:pt>
    <dgm:pt modelId="{B83158A7-42DB-B34E-8D05-CDA94E12BD0E}" type="sibTrans" cxnId="{D97D9D42-8187-7D4B-8FF0-0A82A5800108}">
      <dgm:prSet/>
      <dgm:spPr/>
      <dgm:t>
        <a:bodyPr/>
        <a:lstStyle/>
        <a:p>
          <a:endParaRPr lang="en-US"/>
        </a:p>
      </dgm:t>
    </dgm:pt>
    <dgm:pt modelId="{8D8A9DE0-5938-844E-868F-3F038C93AD28}">
      <dgm:prSet phldrT="[Text]"/>
      <dgm:spPr/>
      <dgm:t>
        <a:bodyPr/>
        <a:lstStyle/>
        <a:p>
          <a:r>
            <a:rPr lang="en-US" dirty="0"/>
            <a:t>Academic </a:t>
          </a:r>
          <a:r>
            <a:rPr lang="en-US" u="sng" dirty="0"/>
            <a:t>C</a:t>
          </a:r>
          <a:r>
            <a:rPr lang="en-US" dirty="0"/>
            <a:t>oursework </a:t>
          </a:r>
        </a:p>
      </dgm:t>
    </dgm:pt>
    <dgm:pt modelId="{AFBBD9B8-3B1E-D643-9678-A0D4C8F77494}" type="parTrans" cxnId="{0A6A115D-BE1F-D145-A415-02CCF649E585}">
      <dgm:prSet/>
      <dgm:spPr/>
      <dgm:t>
        <a:bodyPr/>
        <a:lstStyle/>
        <a:p>
          <a:endParaRPr lang="en-US"/>
        </a:p>
      </dgm:t>
    </dgm:pt>
    <dgm:pt modelId="{A1FB8CE6-F1DA-D74A-9E72-6AEF7226856C}" type="sibTrans" cxnId="{0A6A115D-BE1F-D145-A415-02CCF649E585}">
      <dgm:prSet/>
      <dgm:spPr/>
      <dgm:t>
        <a:bodyPr/>
        <a:lstStyle/>
        <a:p>
          <a:endParaRPr lang="en-US"/>
        </a:p>
      </dgm:t>
    </dgm:pt>
    <dgm:pt modelId="{14F880CF-706F-D141-8595-84A9FE980FAB}">
      <dgm:prSet phldrT="[Text]"/>
      <dgm:spPr/>
      <dgm:t>
        <a:bodyPr/>
        <a:lstStyle/>
        <a:p>
          <a:r>
            <a:rPr lang="en-US" dirty="0"/>
            <a:t>Get Involved in </a:t>
          </a:r>
          <a:r>
            <a:rPr lang="en-US" u="sng" dirty="0"/>
            <a:t>C</a:t>
          </a:r>
          <a:r>
            <a:rPr lang="en-US" dirty="0"/>
            <a:t>ampus activities and organizations</a:t>
          </a:r>
        </a:p>
      </dgm:t>
    </dgm:pt>
    <dgm:pt modelId="{A41E8469-973E-384D-B69F-795DB0A5772A}" type="parTrans" cxnId="{DE53E892-F21D-E04B-A1B7-FB3101C6AA2E}">
      <dgm:prSet/>
      <dgm:spPr/>
      <dgm:t>
        <a:bodyPr/>
        <a:lstStyle/>
        <a:p>
          <a:endParaRPr lang="en-US"/>
        </a:p>
      </dgm:t>
    </dgm:pt>
    <dgm:pt modelId="{3347C9B8-0E81-5449-A140-4B1C130CDE06}" type="sibTrans" cxnId="{DE53E892-F21D-E04B-A1B7-FB3101C6AA2E}">
      <dgm:prSet/>
      <dgm:spPr/>
      <dgm:t>
        <a:bodyPr/>
        <a:lstStyle/>
        <a:p>
          <a:endParaRPr lang="en-US"/>
        </a:p>
      </dgm:t>
    </dgm:pt>
    <dgm:pt modelId="{9776A51E-DC5F-EA4D-B300-C39891607212}">
      <dgm:prSet phldrT="[Text]"/>
      <dgm:spPr/>
      <dgm:t>
        <a:bodyPr/>
        <a:lstStyle/>
        <a:p>
          <a:r>
            <a:rPr lang="en-US" dirty="0"/>
            <a:t>Prepare for your </a:t>
          </a:r>
          <a:r>
            <a:rPr lang="en-US" u="sng" dirty="0"/>
            <a:t>C</a:t>
          </a:r>
          <a:r>
            <a:rPr lang="en-US" dirty="0"/>
            <a:t>areer by doing Internships, Internships,</a:t>
          </a:r>
        </a:p>
        <a:p>
          <a:r>
            <a:rPr lang="en-US" dirty="0"/>
            <a:t>Internships</a:t>
          </a:r>
        </a:p>
      </dgm:t>
    </dgm:pt>
    <dgm:pt modelId="{FBB8C1FB-475D-B943-8004-EA5837F27A50}" type="parTrans" cxnId="{81A54283-83A6-2841-8891-B5B08096E6D6}">
      <dgm:prSet/>
      <dgm:spPr/>
      <dgm:t>
        <a:bodyPr/>
        <a:lstStyle/>
        <a:p>
          <a:endParaRPr lang="en-US"/>
        </a:p>
      </dgm:t>
    </dgm:pt>
    <dgm:pt modelId="{24A9174C-169F-F444-A0DB-C903BC0C80A7}" type="sibTrans" cxnId="{81A54283-83A6-2841-8891-B5B08096E6D6}">
      <dgm:prSet/>
      <dgm:spPr/>
      <dgm:t>
        <a:bodyPr/>
        <a:lstStyle/>
        <a:p>
          <a:endParaRPr lang="en-US"/>
        </a:p>
      </dgm:t>
    </dgm:pt>
    <dgm:pt modelId="{BA2B03A6-4FC1-C84D-9C5E-6E1A691478AF}" type="pres">
      <dgm:prSet presAssocID="{3481773F-5E2E-D94A-89D8-3CA81CFCB0C5}" presName="Name0" presStyleCnt="0">
        <dgm:presLayoutVars>
          <dgm:chMax val="1"/>
          <dgm:chPref val="1"/>
          <dgm:dir/>
          <dgm:animOne val="branch"/>
          <dgm:animLvl val="lvl"/>
        </dgm:presLayoutVars>
      </dgm:prSet>
      <dgm:spPr/>
    </dgm:pt>
    <dgm:pt modelId="{D5D4E819-180F-B740-8E7E-BBF16B0D7926}" type="pres">
      <dgm:prSet presAssocID="{141BE272-B8E9-584A-9849-EF83058C0B33}" presName="singleCycle" presStyleCnt="0"/>
      <dgm:spPr/>
    </dgm:pt>
    <dgm:pt modelId="{B3533BF8-42B0-3842-9A29-77C44DD642DC}" type="pres">
      <dgm:prSet presAssocID="{141BE272-B8E9-584A-9849-EF83058C0B33}" presName="singleCenter" presStyleLbl="node1" presStyleIdx="0" presStyleCnt="4" custScaleX="143232" custScaleY="124457" custLinFactNeighborX="15224" custLinFactNeighborY="-39784">
        <dgm:presLayoutVars>
          <dgm:chMax val="7"/>
          <dgm:chPref val="7"/>
        </dgm:presLayoutVars>
      </dgm:prSet>
      <dgm:spPr/>
    </dgm:pt>
    <dgm:pt modelId="{AF22DD94-56AE-4649-91D6-97D55B4FDBC3}" type="pres">
      <dgm:prSet presAssocID="{AFBBD9B8-3B1E-D643-9678-A0D4C8F77494}" presName="Name56" presStyleLbl="parChTrans1D2" presStyleIdx="0" presStyleCnt="3"/>
      <dgm:spPr/>
    </dgm:pt>
    <dgm:pt modelId="{FB82C494-A710-394D-8F07-D743EBDC74B0}" type="pres">
      <dgm:prSet presAssocID="{8D8A9DE0-5938-844E-868F-3F038C93AD28}" presName="text0" presStyleLbl="node1" presStyleIdx="1" presStyleCnt="4" custScaleX="377634" custRadScaleRad="87514" custRadScaleInc="-144533">
        <dgm:presLayoutVars>
          <dgm:bulletEnabled val="1"/>
        </dgm:presLayoutVars>
      </dgm:prSet>
      <dgm:spPr/>
    </dgm:pt>
    <dgm:pt modelId="{082640D3-F0A6-FB47-AB06-B95D2AA3F99D}" type="pres">
      <dgm:prSet presAssocID="{A41E8469-973E-384D-B69F-795DB0A5772A}" presName="Name56" presStyleLbl="parChTrans1D2" presStyleIdx="1" presStyleCnt="3"/>
      <dgm:spPr/>
    </dgm:pt>
    <dgm:pt modelId="{88B18377-D598-EA4F-ADEB-E3252041D597}" type="pres">
      <dgm:prSet presAssocID="{14F880CF-706F-D141-8595-84A9FE980FAB}" presName="text0" presStyleLbl="node1" presStyleIdx="2" presStyleCnt="4" custScaleX="617842" custRadScaleRad="61190" custRadScaleInc="47078">
        <dgm:presLayoutVars>
          <dgm:bulletEnabled val="1"/>
        </dgm:presLayoutVars>
      </dgm:prSet>
      <dgm:spPr/>
    </dgm:pt>
    <dgm:pt modelId="{0B82D7AF-C4CE-E84C-9816-55F7B5329451}" type="pres">
      <dgm:prSet presAssocID="{FBB8C1FB-475D-B943-8004-EA5837F27A50}" presName="Name56" presStyleLbl="parChTrans1D2" presStyleIdx="2" presStyleCnt="3"/>
      <dgm:spPr/>
    </dgm:pt>
    <dgm:pt modelId="{437EF8AD-ED9B-1D46-B994-BAA414D91DE1}" type="pres">
      <dgm:prSet presAssocID="{9776A51E-DC5F-EA4D-B300-C39891607212}" presName="text0" presStyleLbl="node1" presStyleIdx="3" presStyleCnt="4" custScaleX="378767" custRadScaleRad="157897" custRadScaleInc="-253396">
        <dgm:presLayoutVars>
          <dgm:bulletEnabled val="1"/>
        </dgm:presLayoutVars>
      </dgm:prSet>
      <dgm:spPr/>
    </dgm:pt>
  </dgm:ptLst>
  <dgm:cxnLst>
    <dgm:cxn modelId="{8D112D01-4AE6-CE49-B622-B2E3377503B2}" type="presOf" srcId="{AFBBD9B8-3B1E-D643-9678-A0D4C8F77494}" destId="{AF22DD94-56AE-4649-91D6-97D55B4FDBC3}" srcOrd="0" destOrd="0" presId="urn:microsoft.com/office/officeart/2008/layout/RadialCluster"/>
    <dgm:cxn modelId="{D0AC941A-5247-0B41-9926-7A7A0A48F989}" type="presOf" srcId="{14F880CF-706F-D141-8595-84A9FE980FAB}" destId="{88B18377-D598-EA4F-ADEB-E3252041D597}" srcOrd="0" destOrd="0" presId="urn:microsoft.com/office/officeart/2008/layout/RadialCluster"/>
    <dgm:cxn modelId="{ABBCA62C-9CAD-4B4A-88CB-D26A336FCFD7}" type="presOf" srcId="{141BE272-B8E9-584A-9849-EF83058C0B33}" destId="{B3533BF8-42B0-3842-9A29-77C44DD642DC}" srcOrd="0" destOrd="0" presId="urn:microsoft.com/office/officeart/2008/layout/RadialCluster"/>
    <dgm:cxn modelId="{13C95832-944F-2D44-B1C8-AF17AD39C3D3}" type="presOf" srcId="{8D8A9DE0-5938-844E-868F-3F038C93AD28}" destId="{FB82C494-A710-394D-8F07-D743EBDC74B0}" srcOrd="0" destOrd="0" presId="urn:microsoft.com/office/officeart/2008/layout/RadialCluster"/>
    <dgm:cxn modelId="{D16AA33C-861D-454B-A810-DCCF73208D02}" type="presOf" srcId="{3481773F-5E2E-D94A-89D8-3CA81CFCB0C5}" destId="{BA2B03A6-4FC1-C84D-9C5E-6E1A691478AF}" srcOrd="0" destOrd="0" presId="urn:microsoft.com/office/officeart/2008/layout/RadialCluster"/>
    <dgm:cxn modelId="{D97D9D42-8187-7D4B-8FF0-0A82A5800108}" srcId="{3481773F-5E2E-D94A-89D8-3CA81CFCB0C5}" destId="{141BE272-B8E9-584A-9849-EF83058C0B33}" srcOrd="0" destOrd="0" parTransId="{344FC585-F0C3-4743-B3F8-DA335D5F58BA}" sibTransId="{B83158A7-42DB-B34E-8D05-CDA94E12BD0E}"/>
    <dgm:cxn modelId="{0A6A115D-BE1F-D145-A415-02CCF649E585}" srcId="{141BE272-B8E9-584A-9849-EF83058C0B33}" destId="{8D8A9DE0-5938-844E-868F-3F038C93AD28}" srcOrd="0" destOrd="0" parTransId="{AFBBD9B8-3B1E-D643-9678-A0D4C8F77494}" sibTransId="{A1FB8CE6-F1DA-D74A-9E72-6AEF7226856C}"/>
    <dgm:cxn modelId="{81A54283-83A6-2841-8891-B5B08096E6D6}" srcId="{141BE272-B8E9-584A-9849-EF83058C0B33}" destId="{9776A51E-DC5F-EA4D-B300-C39891607212}" srcOrd="2" destOrd="0" parTransId="{FBB8C1FB-475D-B943-8004-EA5837F27A50}" sibTransId="{24A9174C-169F-F444-A0DB-C903BC0C80A7}"/>
    <dgm:cxn modelId="{95045B8E-BFF9-E041-8775-7574759758E9}" type="presOf" srcId="{FBB8C1FB-475D-B943-8004-EA5837F27A50}" destId="{0B82D7AF-C4CE-E84C-9816-55F7B5329451}" srcOrd="0" destOrd="0" presId="urn:microsoft.com/office/officeart/2008/layout/RadialCluster"/>
    <dgm:cxn modelId="{DE53E892-F21D-E04B-A1B7-FB3101C6AA2E}" srcId="{141BE272-B8E9-584A-9849-EF83058C0B33}" destId="{14F880CF-706F-D141-8595-84A9FE980FAB}" srcOrd="1" destOrd="0" parTransId="{A41E8469-973E-384D-B69F-795DB0A5772A}" sibTransId="{3347C9B8-0E81-5449-A140-4B1C130CDE06}"/>
    <dgm:cxn modelId="{3BF97493-730C-EB44-B179-4B792B88400E}" type="presOf" srcId="{9776A51E-DC5F-EA4D-B300-C39891607212}" destId="{437EF8AD-ED9B-1D46-B994-BAA414D91DE1}" srcOrd="0" destOrd="0" presId="urn:microsoft.com/office/officeart/2008/layout/RadialCluster"/>
    <dgm:cxn modelId="{24B769CF-3A07-454C-9D44-E70F17D320F0}" type="presOf" srcId="{A41E8469-973E-384D-B69F-795DB0A5772A}" destId="{082640D3-F0A6-FB47-AB06-B95D2AA3F99D}" srcOrd="0" destOrd="0" presId="urn:microsoft.com/office/officeart/2008/layout/RadialCluster"/>
    <dgm:cxn modelId="{AD1A7749-AE57-5E48-B544-DD5710D50C0A}" type="presParOf" srcId="{BA2B03A6-4FC1-C84D-9C5E-6E1A691478AF}" destId="{D5D4E819-180F-B740-8E7E-BBF16B0D7926}" srcOrd="0" destOrd="0" presId="urn:microsoft.com/office/officeart/2008/layout/RadialCluster"/>
    <dgm:cxn modelId="{D2E1AC85-50A3-A442-BAD8-EDEDC63A7A45}" type="presParOf" srcId="{D5D4E819-180F-B740-8E7E-BBF16B0D7926}" destId="{B3533BF8-42B0-3842-9A29-77C44DD642DC}" srcOrd="0" destOrd="0" presId="urn:microsoft.com/office/officeart/2008/layout/RadialCluster"/>
    <dgm:cxn modelId="{93B2835D-0910-FB47-8E76-A82A94D53EFE}" type="presParOf" srcId="{D5D4E819-180F-B740-8E7E-BBF16B0D7926}" destId="{AF22DD94-56AE-4649-91D6-97D55B4FDBC3}" srcOrd="1" destOrd="0" presId="urn:microsoft.com/office/officeart/2008/layout/RadialCluster"/>
    <dgm:cxn modelId="{C705676B-62A5-1745-BFE4-5C70F9F96A32}" type="presParOf" srcId="{D5D4E819-180F-B740-8E7E-BBF16B0D7926}" destId="{FB82C494-A710-394D-8F07-D743EBDC74B0}" srcOrd="2" destOrd="0" presId="urn:microsoft.com/office/officeart/2008/layout/RadialCluster"/>
    <dgm:cxn modelId="{DC7E3C7C-C6ED-6448-A042-3983C6C80E91}" type="presParOf" srcId="{D5D4E819-180F-B740-8E7E-BBF16B0D7926}" destId="{082640D3-F0A6-FB47-AB06-B95D2AA3F99D}" srcOrd="3" destOrd="0" presId="urn:microsoft.com/office/officeart/2008/layout/RadialCluster"/>
    <dgm:cxn modelId="{C1B16FC4-79E8-C048-AB01-8DA15935D62C}" type="presParOf" srcId="{D5D4E819-180F-B740-8E7E-BBF16B0D7926}" destId="{88B18377-D598-EA4F-ADEB-E3252041D597}" srcOrd="4" destOrd="0" presId="urn:microsoft.com/office/officeart/2008/layout/RadialCluster"/>
    <dgm:cxn modelId="{CB3A3DDB-60A0-9246-8A35-A9288C7C681D}" type="presParOf" srcId="{D5D4E819-180F-B740-8E7E-BBF16B0D7926}" destId="{0B82D7AF-C4CE-E84C-9816-55F7B5329451}" srcOrd="5" destOrd="0" presId="urn:microsoft.com/office/officeart/2008/layout/RadialCluster"/>
    <dgm:cxn modelId="{AFDA3FF0-B335-7343-8CD7-05BD9A351D7D}" type="presParOf" srcId="{D5D4E819-180F-B740-8E7E-BBF16B0D7926}" destId="{437EF8AD-ED9B-1D46-B994-BAA414D91D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B045-7C6F-7D47-9955-0BE2153597B0}" type="doc">
      <dgm:prSet loTypeId="urn:microsoft.com/office/officeart/2005/8/layout/pyramid1" loCatId="" qsTypeId="urn:microsoft.com/office/officeart/2005/8/quickstyle/simple4" qsCatId="simple" csTypeId="urn:microsoft.com/office/officeart/2005/8/colors/accent1_2" csCatId="accent1" phldr="1"/>
      <dgm:spPr/>
    </dgm:pt>
    <dgm:pt modelId="{2501E4C1-619B-8348-9B16-76282C0695AD}">
      <dgm:prSet/>
      <dgm:spPr/>
      <dgm:t>
        <a:bodyPr/>
        <a:lstStyle/>
        <a:p>
          <a:r>
            <a:rPr lang="en-US" dirty="0">
              <a:latin typeface="Adobe Caslon Pro"/>
              <a:cs typeface="Adobe Caslon Pro"/>
            </a:rPr>
            <a:t>1</a:t>
          </a:r>
        </a:p>
      </dgm:t>
    </dgm:pt>
    <dgm:pt modelId="{899B86F8-EB9D-9449-B670-558E406AF931}" type="parTrans" cxnId="{C9ADD313-5CB1-374B-BD24-7199B3E015C2}">
      <dgm:prSet/>
      <dgm:spPr/>
      <dgm:t>
        <a:bodyPr/>
        <a:lstStyle/>
        <a:p>
          <a:endParaRPr lang="en-US"/>
        </a:p>
      </dgm:t>
    </dgm:pt>
    <dgm:pt modelId="{0D412DC4-BEB0-4A46-B2B4-270732A466D1}" type="sibTrans" cxnId="{C9ADD313-5CB1-374B-BD24-7199B3E015C2}">
      <dgm:prSet/>
      <dgm:spPr/>
      <dgm:t>
        <a:bodyPr/>
        <a:lstStyle/>
        <a:p>
          <a:endParaRPr lang="en-US"/>
        </a:p>
      </dgm:t>
    </dgm:pt>
    <dgm:pt modelId="{16288FBA-2E80-8A4A-ABD9-6289DBEE220A}">
      <dgm:prSet/>
      <dgm:spPr/>
      <dgm:t>
        <a:bodyPr/>
        <a:lstStyle/>
        <a:p>
          <a:r>
            <a:rPr lang="en-US" dirty="0">
              <a:latin typeface="Adobe Caslon Pro"/>
              <a:cs typeface="Adobe Caslon Pro"/>
            </a:rPr>
            <a:t>2</a:t>
          </a:r>
        </a:p>
      </dgm:t>
    </dgm:pt>
    <dgm:pt modelId="{041D984B-EEE9-7B45-8DD0-C22F394CBF7A}" type="parTrans" cxnId="{44A5E240-CD1B-5646-9357-AA5EF3A56C4D}">
      <dgm:prSet/>
      <dgm:spPr/>
      <dgm:t>
        <a:bodyPr/>
        <a:lstStyle/>
        <a:p>
          <a:endParaRPr lang="en-US"/>
        </a:p>
      </dgm:t>
    </dgm:pt>
    <dgm:pt modelId="{EE9D3F86-8BC0-DE44-AAB7-31BE3A5BCFA3}" type="sibTrans" cxnId="{44A5E240-CD1B-5646-9357-AA5EF3A56C4D}">
      <dgm:prSet/>
      <dgm:spPr/>
      <dgm:t>
        <a:bodyPr/>
        <a:lstStyle/>
        <a:p>
          <a:endParaRPr lang="en-US"/>
        </a:p>
      </dgm:t>
    </dgm:pt>
    <dgm:pt modelId="{1BEA77F6-6277-644C-B339-2E59306639F9}">
      <dgm:prSet/>
      <dgm:spPr/>
      <dgm:t>
        <a:bodyPr/>
        <a:lstStyle/>
        <a:p>
          <a:r>
            <a:rPr lang="en-US" dirty="0">
              <a:latin typeface="Adobe Caslon Pro"/>
              <a:cs typeface="Adobe Caslon Pro"/>
            </a:rPr>
            <a:t>3</a:t>
          </a:r>
        </a:p>
      </dgm:t>
    </dgm:pt>
    <dgm:pt modelId="{50FE4C11-ADF0-6848-8085-605CCE06A914}" type="parTrans" cxnId="{40CF60AE-027E-0445-96CD-2970792400E3}">
      <dgm:prSet/>
      <dgm:spPr/>
      <dgm:t>
        <a:bodyPr/>
        <a:lstStyle/>
        <a:p>
          <a:endParaRPr lang="en-US"/>
        </a:p>
      </dgm:t>
    </dgm:pt>
    <dgm:pt modelId="{2CEE2ABA-FD07-AF48-A0E2-BE68CA1CF83E}" type="sibTrans" cxnId="{40CF60AE-027E-0445-96CD-2970792400E3}">
      <dgm:prSet/>
      <dgm:spPr/>
      <dgm:t>
        <a:bodyPr/>
        <a:lstStyle/>
        <a:p>
          <a:endParaRPr lang="en-US"/>
        </a:p>
      </dgm:t>
    </dgm:pt>
    <dgm:pt modelId="{9C43CC29-7A1F-C54F-830B-B59423ACB408}">
      <dgm:prSet/>
      <dgm:spPr/>
      <dgm:t>
        <a:bodyPr/>
        <a:lstStyle/>
        <a:p>
          <a:r>
            <a:rPr lang="en-US" dirty="0">
              <a:latin typeface="Adobe Caslon Pro"/>
              <a:cs typeface="Adobe Caslon Pro"/>
            </a:rPr>
            <a:t>4</a:t>
          </a:r>
        </a:p>
      </dgm:t>
    </dgm:pt>
    <dgm:pt modelId="{D91C9B74-B317-E348-8750-7637C961F79D}" type="parTrans" cxnId="{36C145AE-E89A-3947-89A2-EBF0F6E5DC50}">
      <dgm:prSet/>
      <dgm:spPr/>
      <dgm:t>
        <a:bodyPr/>
        <a:lstStyle/>
        <a:p>
          <a:endParaRPr lang="en-US"/>
        </a:p>
      </dgm:t>
    </dgm:pt>
    <dgm:pt modelId="{12020194-233B-324E-9FBD-7C32123018AF}" type="sibTrans" cxnId="{36C145AE-E89A-3947-89A2-EBF0F6E5DC50}">
      <dgm:prSet/>
      <dgm:spPr/>
      <dgm:t>
        <a:bodyPr/>
        <a:lstStyle/>
        <a:p>
          <a:endParaRPr lang="en-US"/>
        </a:p>
      </dgm:t>
    </dgm:pt>
    <dgm:pt modelId="{5006695B-B85A-1446-AC71-9ED8177845B6}">
      <dgm:prSet/>
      <dgm:spPr/>
      <dgm:t>
        <a:bodyPr/>
        <a:lstStyle/>
        <a:p>
          <a:r>
            <a:rPr lang="en-US" dirty="0">
              <a:latin typeface="Adobe Caslon Pro"/>
              <a:cs typeface="Adobe Caslon Pro"/>
            </a:rPr>
            <a:t>5</a:t>
          </a:r>
        </a:p>
      </dgm:t>
    </dgm:pt>
    <dgm:pt modelId="{562FF04C-C64E-8F4B-8795-20442534DB0B}" type="parTrans" cxnId="{A87D9607-EFA0-2A43-BE52-02D4AE510137}">
      <dgm:prSet/>
      <dgm:spPr/>
      <dgm:t>
        <a:bodyPr/>
        <a:lstStyle/>
        <a:p>
          <a:endParaRPr lang="en-US"/>
        </a:p>
      </dgm:t>
    </dgm:pt>
    <dgm:pt modelId="{9718EEDB-845C-6640-97BA-C5B6BBEE3DF9}" type="sibTrans" cxnId="{A87D9607-EFA0-2A43-BE52-02D4AE510137}">
      <dgm:prSet/>
      <dgm:spPr/>
      <dgm:t>
        <a:bodyPr/>
        <a:lstStyle/>
        <a:p>
          <a:endParaRPr lang="en-US"/>
        </a:p>
      </dgm:t>
    </dgm:pt>
    <dgm:pt modelId="{191D6D6D-E5C9-5D47-91C9-A004EA38C052}">
      <dgm:prSet/>
      <dgm:spPr/>
      <dgm:t>
        <a:bodyPr/>
        <a:lstStyle/>
        <a:p>
          <a:r>
            <a:rPr lang="en-US" dirty="0">
              <a:latin typeface="Adobe Caslon Pro"/>
              <a:cs typeface="Adobe Caslon Pro"/>
            </a:rPr>
            <a:t>6</a:t>
          </a:r>
        </a:p>
      </dgm:t>
    </dgm:pt>
    <dgm:pt modelId="{B09EE103-C013-0843-8398-A1D583AC3B57}" type="parTrans" cxnId="{1491743C-3A93-6A40-AA7B-0370143EDDA3}">
      <dgm:prSet/>
      <dgm:spPr/>
      <dgm:t>
        <a:bodyPr/>
        <a:lstStyle/>
        <a:p>
          <a:endParaRPr lang="en-US"/>
        </a:p>
      </dgm:t>
    </dgm:pt>
    <dgm:pt modelId="{51CB69D0-1942-BB4B-8FCD-9CC9CBFD3AEB}" type="sibTrans" cxnId="{1491743C-3A93-6A40-AA7B-0370143EDDA3}">
      <dgm:prSet/>
      <dgm:spPr/>
      <dgm:t>
        <a:bodyPr/>
        <a:lstStyle/>
        <a:p>
          <a:endParaRPr lang="en-US"/>
        </a:p>
      </dgm:t>
    </dgm:pt>
    <dgm:pt modelId="{A550E26D-07FD-D640-B1EE-07334FE8600C}">
      <dgm:prSet/>
      <dgm:spPr/>
      <dgm:t>
        <a:bodyPr/>
        <a:lstStyle/>
        <a:p>
          <a:r>
            <a:rPr lang="en-US" dirty="0">
              <a:latin typeface="Adobe Caslon Pro"/>
              <a:cs typeface="Adobe Caslon Pro"/>
            </a:rPr>
            <a:t>7</a:t>
          </a:r>
        </a:p>
      </dgm:t>
    </dgm:pt>
    <dgm:pt modelId="{EBFBF9F5-25C9-3C4A-94D4-212451026CA5}" type="parTrans" cxnId="{B0368E1D-31F2-734B-A35A-C229364BB10D}">
      <dgm:prSet/>
      <dgm:spPr/>
      <dgm:t>
        <a:bodyPr/>
        <a:lstStyle/>
        <a:p>
          <a:endParaRPr lang="en-US"/>
        </a:p>
      </dgm:t>
    </dgm:pt>
    <dgm:pt modelId="{12D935BC-AE63-9244-9996-CB9B2578C9CD}" type="sibTrans" cxnId="{B0368E1D-31F2-734B-A35A-C229364BB10D}">
      <dgm:prSet/>
      <dgm:spPr/>
      <dgm:t>
        <a:bodyPr/>
        <a:lstStyle/>
        <a:p>
          <a:endParaRPr lang="en-US"/>
        </a:p>
      </dgm:t>
    </dgm:pt>
    <dgm:pt modelId="{BA93DA92-9FF8-9540-AB73-D60A2490618B}" type="pres">
      <dgm:prSet presAssocID="{0D52B045-7C6F-7D47-9955-0BE2153597B0}" presName="Name0" presStyleCnt="0">
        <dgm:presLayoutVars>
          <dgm:dir/>
          <dgm:animLvl val="lvl"/>
          <dgm:resizeHandles val="exact"/>
        </dgm:presLayoutVars>
      </dgm:prSet>
      <dgm:spPr/>
    </dgm:pt>
    <dgm:pt modelId="{E1917E56-3488-B941-8A2B-DE4349CA2A52}" type="pres">
      <dgm:prSet presAssocID="{2501E4C1-619B-8348-9B16-76282C0695AD}" presName="Name8" presStyleCnt="0"/>
      <dgm:spPr/>
    </dgm:pt>
    <dgm:pt modelId="{0D9E2E91-C29F-CF4D-9115-91829B094D09}" type="pres">
      <dgm:prSet presAssocID="{2501E4C1-619B-8348-9B16-76282C0695AD}" presName="level" presStyleLbl="node1" presStyleIdx="0" presStyleCnt="7">
        <dgm:presLayoutVars>
          <dgm:chMax val="1"/>
          <dgm:bulletEnabled val="1"/>
        </dgm:presLayoutVars>
      </dgm:prSet>
      <dgm:spPr/>
    </dgm:pt>
    <dgm:pt modelId="{C8BDABAD-FA64-DF4F-8444-AF515CE21700}" type="pres">
      <dgm:prSet presAssocID="{2501E4C1-619B-8348-9B16-76282C0695AD}" presName="levelTx" presStyleLbl="revTx" presStyleIdx="0" presStyleCnt="0">
        <dgm:presLayoutVars>
          <dgm:chMax val="1"/>
          <dgm:bulletEnabled val="1"/>
        </dgm:presLayoutVars>
      </dgm:prSet>
      <dgm:spPr/>
    </dgm:pt>
    <dgm:pt modelId="{0386D453-FDE4-1441-AEDF-FF4CE9D78569}" type="pres">
      <dgm:prSet presAssocID="{16288FBA-2E80-8A4A-ABD9-6289DBEE220A}" presName="Name8" presStyleCnt="0"/>
      <dgm:spPr/>
    </dgm:pt>
    <dgm:pt modelId="{95A7F50E-5E74-C444-99D2-517DBAE2A05D}" type="pres">
      <dgm:prSet presAssocID="{16288FBA-2E80-8A4A-ABD9-6289DBEE220A}" presName="level" presStyleLbl="node1" presStyleIdx="1" presStyleCnt="7">
        <dgm:presLayoutVars>
          <dgm:chMax val="1"/>
          <dgm:bulletEnabled val="1"/>
        </dgm:presLayoutVars>
      </dgm:prSet>
      <dgm:spPr/>
    </dgm:pt>
    <dgm:pt modelId="{23479BCF-58C7-574C-88A1-88AD3AA46F4F}" type="pres">
      <dgm:prSet presAssocID="{16288FBA-2E80-8A4A-ABD9-6289DBEE220A}" presName="levelTx" presStyleLbl="revTx" presStyleIdx="0" presStyleCnt="0">
        <dgm:presLayoutVars>
          <dgm:chMax val="1"/>
          <dgm:bulletEnabled val="1"/>
        </dgm:presLayoutVars>
      </dgm:prSet>
      <dgm:spPr/>
    </dgm:pt>
    <dgm:pt modelId="{2EEF0D71-5E88-824D-A1DD-9FAC7476FE45}" type="pres">
      <dgm:prSet presAssocID="{1BEA77F6-6277-644C-B339-2E59306639F9}" presName="Name8" presStyleCnt="0"/>
      <dgm:spPr/>
    </dgm:pt>
    <dgm:pt modelId="{71BABA54-CD94-214D-B1A9-473EA0963F52}" type="pres">
      <dgm:prSet presAssocID="{1BEA77F6-6277-644C-B339-2E59306639F9}" presName="level" presStyleLbl="node1" presStyleIdx="2" presStyleCnt="7">
        <dgm:presLayoutVars>
          <dgm:chMax val="1"/>
          <dgm:bulletEnabled val="1"/>
        </dgm:presLayoutVars>
      </dgm:prSet>
      <dgm:spPr/>
    </dgm:pt>
    <dgm:pt modelId="{6803AF19-A1C5-994A-B523-149A0C450450}" type="pres">
      <dgm:prSet presAssocID="{1BEA77F6-6277-644C-B339-2E59306639F9}" presName="levelTx" presStyleLbl="revTx" presStyleIdx="0" presStyleCnt="0">
        <dgm:presLayoutVars>
          <dgm:chMax val="1"/>
          <dgm:bulletEnabled val="1"/>
        </dgm:presLayoutVars>
      </dgm:prSet>
      <dgm:spPr/>
    </dgm:pt>
    <dgm:pt modelId="{DA14C49A-8A3E-9545-8744-6851C6064D43}" type="pres">
      <dgm:prSet presAssocID="{9C43CC29-7A1F-C54F-830B-B59423ACB408}" presName="Name8" presStyleCnt="0"/>
      <dgm:spPr/>
    </dgm:pt>
    <dgm:pt modelId="{E5E479BC-2BF6-8046-9000-010227D32286}" type="pres">
      <dgm:prSet presAssocID="{9C43CC29-7A1F-C54F-830B-B59423ACB408}" presName="level" presStyleLbl="node1" presStyleIdx="3" presStyleCnt="7">
        <dgm:presLayoutVars>
          <dgm:chMax val="1"/>
          <dgm:bulletEnabled val="1"/>
        </dgm:presLayoutVars>
      </dgm:prSet>
      <dgm:spPr/>
    </dgm:pt>
    <dgm:pt modelId="{5478B4EA-70A8-CE48-A4D7-D2671C6C418D}" type="pres">
      <dgm:prSet presAssocID="{9C43CC29-7A1F-C54F-830B-B59423ACB408}" presName="levelTx" presStyleLbl="revTx" presStyleIdx="0" presStyleCnt="0">
        <dgm:presLayoutVars>
          <dgm:chMax val="1"/>
          <dgm:bulletEnabled val="1"/>
        </dgm:presLayoutVars>
      </dgm:prSet>
      <dgm:spPr/>
    </dgm:pt>
    <dgm:pt modelId="{CACB08DD-AEBB-3F43-B321-53B5BDAC9BBA}" type="pres">
      <dgm:prSet presAssocID="{5006695B-B85A-1446-AC71-9ED8177845B6}" presName="Name8" presStyleCnt="0"/>
      <dgm:spPr/>
    </dgm:pt>
    <dgm:pt modelId="{6B7929C0-BEB2-234E-AD1E-C66A462679C3}" type="pres">
      <dgm:prSet presAssocID="{5006695B-B85A-1446-AC71-9ED8177845B6}" presName="level" presStyleLbl="node1" presStyleIdx="4" presStyleCnt="7">
        <dgm:presLayoutVars>
          <dgm:chMax val="1"/>
          <dgm:bulletEnabled val="1"/>
        </dgm:presLayoutVars>
      </dgm:prSet>
      <dgm:spPr/>
    </dgm:pt>
    <dgm:pt modelId="{22BEFCB2-65DC-5046-82E7-2DEB6DA1EC42}" type="pres">
      <dgm:prSet presAssocID="{5006695B-B85A-1446-AC71-9ED8177845B6}" presName="levelTx" presStyleLbl="revTx" presStyleIdx="0" presStyleCnt="0">
        <dgm:presLayoutVars>
          <dgm:chMax val="1"/>
          <dgm:bulletEnabled val="1"/>
        </dgm:presLayoutVars>
      </dgm:prSet>
      <dgm:spPr/>
    </dgm:pt>
    <dgm:pt modelId="{018BB4F6-CF93-7F46-B37E-649E7C58AA8B}" type="pres">
      <dgm:prSet presAssocID="{191D6D6D-E5C9-5D47-91C9-A004EA38C052}" presName="Name8" presStyleCnt="0"/>
      <dgm:spPr/>
    </dgm:pt>
    <dgm:pt modelId="{12DCA36D-8852-6046-84EA-53A3AEAFC18D}" type="pres">
      <dgm:prSet presAssocID="{191D6D6D-E5C9-5D47-91C9-A004EA38C052}" presName="level" presStyleLbl="node1" presStyleIdx="5" presStyleCnt="7">
        <dgm:presLayoutVars>
          <dgm:chMax val="1"/>
          <dgm:bulletEnabled val="1"/>
        </dgm:presLayoutVars>
      </dgm:prSet>
      <dgm:spPr/>
    </dgm:pt>
    <dgm:pt modelId="{9E69A388-5C5E-194A-8E8B-15077FB73E3B}" type="pres">
      <dgm:prSet presAssocID="{191D6D6D-E5C9-5D47-91C9-A004EA38C052}" presName="levelTx" presStyleLbl="revTx" presStyleIdx="0" presStyleCnt="0">
        <dgm:presLayoutVars>
          <dgm:chMax val="1"/>
          <dgm:bulletEnabled val="1"/>
        </dgm:presLayoutVars>
      </dgm:prSet>
      <dgm:spPr/>
    </dgm:pt>
    <dgm:pt modelId="{E46CE32F-9300-A847-9D18-760EEDE46245}" type="pres">
      <dgm:prSet presAssocID="{A550E26D-07FD-D640-B1EE-07334FE8600C}" presName="Name8" presStyleCnt="0"/>
      <dgm:spPr/>
    </dgm:pt>
    <dgm:pt modelId="{CB0BAC1F-C2DF-5F4D-8440-C377C4B04D3F}" type="pres">
      <dgm:prSet presAssocID="{A550E26D-07FD-D640-B1EE-07334FE8600C}" presName="level" presStyleLbl="node1" presStyleIdx="6" presStyleCnt="7">
        <dgm:presLayoutVars>
          <dgm:chMax val="1"/>
          <dgm:bulletEnabled val="1"/>
        </dgm:presLayoutVars>
      </dgm:prSet>
      <dgm:spPr/>
    </dgm:pt>
    <dgm:pt modelId="{BA9AC174-160B-414D-BF9B-56215FE3BAAD}" type="pres">
      <dgm:prSet presAssocID="{A550E26D-07FD-D640-B1EE-07334FE8600C}" presName="levelTx" presStyleLbl="revTx" presStyleIdx="0" presStyleCnt="0">
        <dgm:presLayoutVars>
          <dgm:chMax val="1"/>
          <dgm:bulletEnabled val="1"/>
        </dgm:presLayoutVars>
      </dgm:prSet>
      <dgm:spPr/>
    </dgm:pt>
  </dgm:ptLst>
  <dgm:cxnLst>
    <dgm:cxn modelId="{7F16B601-022A-524B-A706-1E944B9AEEE0}" type="presOf" srcId="{A550E26D-07FD-D640-B1EE-07334FE8600C}" destId="{BA9AC174-160B-414D-BF9B-56215FE3BAAD}" srcOrd="1" destOrd="0" presId="urn:microsoft.com/office/officeart/2005/8/layout/pyramid1"/>
    <dgm:cxn modelId="{A87D9607-EFA0-2A43-BE52-02D4AE510137}" srcId="{0D52B045-7C6F-7D47-9955-0BE2153597B0}" destId="{5006695B-B85A-1446-AC71-9ED8177845B6}" srcOrd="4" destOrd="0" parTransId="{562FF04C-C64E-8F4B-8795-20442534DB0B}" sibTransId="{9718EEDB-845C-6640-97BA-C5B6BBEE3DF9}"/>
    <dgm:cxn modelId="{C9ADD313-5CB1-374B-BD24-7199B3E015C2}" srcId="{0D52B045-7C6F-7D47-9955-0BE2153597B0}" destId="{2501E4C1-619B-8348-9B16-76282C0695AD}" srcOrd="0" destOrd="0" parTransId="{899B86F8-EB9D-9449-B670-558E406AF931}" sibTransId="{0D412DC4-BEB0-4A46-B2B4-270732A466D1}"/>
    <dgm:cxn modelId="{B505181B-E23E-1145-A5F6-C45A79B1F2F2}" type="presOf" srcId="{A550E26D-07FD-D640-B1EE-07334FE8600C}" destId="{CB0BAC1F-C2DF-5F4D-8440-C377C4B04D3F}" srcOrd="0" destOrd="0" presId="urn:microsoft.com/office/officeart/2005/8/layout/pyramid1"/>
    <dgm:cxn modelId="{C4F4241D-5415-D845-A1E7-B7ED929F38EC}" type="presOf" srcId="{191D6D6D-E5C9-5D47-91C9-A004EA38C052}" destId="{9E69A388-5C5E-194A-8E8B-15077FB73E3B}" srcOrd="1" destOrd="0" presId="urn:microsoft.com/office/officeart/2005/8/layout/pyramid1"/>
    <dgm:cxn modelId="{B0368E1D-31F2-734B-A35A-C229364BB10D}" srcId="{0D52B045-7C6F-7D47-9955-0BE2153597B0}" destId="{A550E26D-07FD-D640-B1EE-07334FE8600C}" srcOrd="6" destOrd="0" parTransId="{EBFBF9F5-25C9-3C4A-94D4-212451026CA5}" sibTransId="{12D935BC-AE63-9244-9996-CB9B2578C9CD}"/>
    <dgm:cxn modelId="{A15F2626-F8F5-BA46-92F9-F7E863513DB6}" type="presOf" srcId="{5006695B-B85A-1446-AC71-9ED8177845B6}" destId="{22BEFCB2-65DC-5046-82E7-2DEB6DA1EC42}" srcOrd="1" destOrd="0" presId="urn:microsoft.com/office/officeart/2005/8/layout/pyramid1"/>
    <dgm:cxn modelId="{52A3052D-D95D-314A-9234-D900FBAB7119}" type="presOf" srcId="{2501E4C1-619B-8348-9B16-76282C0695AD}" destId="{C8BDABAD-FA64-DF4F-8444-AF515CE21700}" srcOrd="1" destOrd="0" presId="urn:microsoft.com/office/officeart/2005/8/layout/pyramid1"/>
    <dgm:cxn modelId="{D5CAEA35-9A5A-3D49-B977-0796C257B283}" type="presOf" srcId="{1BEA77F6-6277-644C-B339-2E59306639F9}" destId="{6803AF19-A1C5-994A-B523-149A0C450450}" srcOrd="1" destOrd="0" presId="urn:microsoft.com/office/officeart/2005/8/layout/pyramid1"/>
    <dgm:cxn modelId="{00DA7C37-9180-9543-8CD4-70E5031D1F6A}" type="presOf" srcId="{0D52B045-7C6F-7D47-9955-0BE2153597B0}" destId="{BA93DA92-9FF8-9540-AB73-D60A2490618B}" srcOrd="0" destOrd="0" presId="urn:microsoft.com/office/officeart/2005/8/layout/pyramid1"/>
    <dgm:cxn modelId="{1491743C-3A93-6A40-AA7B-0370143EDDA3}" srcId="{0D52B045-7C6F-7D47-9955-0BE2153597B0}" destId="{191D6D6D-E5C9-5D47-91C9-A004EA38C052}" srcOrd="5" destOrd="0" parTransId="{B09EE103-C013-0843-8398-A1D583AC3B57}" sibTransId="{51CB69D0-1942-BB4B-8FCD-9CC9CBFD3AEB}"/>
    <dgm:cxn modelId="{44A5E240-CD1B-5646-9357-AA5EF3A56C4D}" srcId="{0D52B045-7C6F-7D47-9955-0BE2153597B0}" destId="{16288FBA-2E80-8A4A-ABD9-6289DBEE220A}" srcOrd="1" destOrd="0" parTransId="{041D984B-EEE9-7B45-8DD0-C22F394CBF7A}" sibTransId="{EE9D3F86-8BC0-DE44-AAB7-31BE3A5BCFA3}"/>
    <dgm:cxn modelId="{90570B62-14CD-DB4F-8FEB-5559AC35763E}" type="presOf" srcId="{1BEA77F6-6277-644C-B339-2E59306639F9}" destId="{71BABA54-CD94-214D-B1A9-473EA0963F52}" srcOrd="0" destOrd="0" presId="urn:microsoft.com/office/officeart/2005/8/layout/pyramid1"/>
    <dgm:cxn modelId="{8988E167-85A9-7245-ABBA-62B0599613E7}" type="presOf" srcId="{9C43CC29-7A1F-C54F-830B-B59423ACB408}" destId="{5478B4EA-70A8-CE48-A4D7-D2671C6C418D}" srcOrd="1" destOrd="0" presId="urn:microsoft.com/office/officeart/2005/8/layout/pyramid1"/>
    <dgm:cxn modelId="{A7FDDA73-50EB-264A-B3AA-911C5C235D35}" type="presOf" srcId="{191D6D6D-E5C9-5D47-91C9-A004EA38C052}" destId="{12DCA36D-8852-6046-84EA-53A3AEAFC18D}" srcOrd="0" destOrd="0" presId="urn:microsoft.com/office/officeart/2005/8/layout/pyramid1"/>
    <dgm:cxn modelId="{CDEA047B-9821-D84A-9C75-A632F677A65E}" type="presOf" srcId="{9C43CC29-7A1F-C54F-830B-B59423ACB408}" destId="{E5E479BC-2BF6-8046-9000-010227D32286}" srcOrd="0" destOrd="0" presId="urn:microsoft.com/office/officeart/2005/8/layout/pyramid1"/>
    <dgm:cxn modelId="{A609028C-D9E0-2743-8B9E-A7D714E50B2E}" type="presOf" srcId="{16288FBA-2E80-8A4A-ABD9-6289DBEE220A}" destId="{23479BCF-58C7-574C-88A1-88AD3AA46F4F}" srcOrd="1" destOrd="0" presId="urn:microsoft.com/office/officeart/2005/8/layout/pyramid1"/>
    <dgm:cxn modelId="{949BE198-2E59-EF4B-91CB-2F5C84E4A3E9}" type="presOf" srcId="{5006695B-B85A-1446-AC71-9ED8177845B6}" destId="{6B7929C0-BEB2-234E-AD1E-C66A462679C3}" srcOrd="0" destOrd="0" presId="urn:microsoft.com/office/officeart/2005/8/layout/pyramid1"/>
    <dgm:cxn modelId="{36C145AE-E89A-3947-89A2-EBF0F6E5DC50}" srcId="{0D52B045-7C6F-7D47-9955-0BE2153597B0}" destId="{9C43CC29-7A1F-C54F-830B-B59423ACB408}" srcOrd="3" destOrd="0" parTransId="{D91C9B74-B317-E348-8750-7637C961F79D}" sibTransId="{12020194-233B-324E-9FBD-7C32123018AF}"/>
    <dgm:cxn modelId="{40CF60AE-027E-0445-96CD-2970792400E3}" srcId="{0D52B045-7C6F-7D47-9955-0BE2153597B0}" destId="{1BEA77F6-6277-644C-B339-2E59306639F9}" srcOrd="2" destOrd="0" parTransId="{50FE4C11-ADF0-6848-8085-605CCE06A914}" sibTransId="{2CEE2ABA-FD07-AF48-A0E2-BE68CA1CF83E}"/>
    <dgm:cxn modelId="{F8AD62E7-7EB2-1447-954A-5CB7300FDBB5}" type="presOf" srcId="{2501E4C1-619B-8348-9B16-76282C0695AD}" destId="{0D9E2E91-C29F-CF4D-9115-91829B094D09}" srcOrd="0" destOrd="0" presId="urn:microsoft.com/office/officeart/2005/8/layout/pyramid1"/>
    <dgm:cxn modelId="{20D2C2FC-3D99-3E4E-B2B8-24A31948E8DF}" type="presOf" srcId="{16288FBA-2E80-8A4A-ABD9-6289DBEE220A}" destId="{95A7F50E-5E74-C444-99D2-517DBAE2A05D}" srcOrd="0" destOrd="0" presId="urn:microsoft.com/office/officeart/2005/8/layout/pyramid1"/>
    <dgm:cxn modelId="{08201514-4B03-8046-B5D5-0548114CEF55}" type="presParOf" srcId="{BA93DA92-9FF8-9540-AB73-D60A2490618B}" destId="{E1917E56-3488-B941-8A2B-DE4349CA2A52}" srcOrd="0" destOrd="0" presId="urn:microsoft.com/office/officeart/2005/8/layout/pyramid1"/>
    <dgm:cxn modelId="{2FC8D88E-ECB2-3541-AA7D-8D4ABA81B7B3}" type="presParOf" srcId="{E1917E56-3488-B941-8A2B-DE4349CA2A52}" destId="{0D9E2E91-C29F-CF4D-9115-91829B094D09}" srcOrd="0" destOrd="0" presId="urn:microsoft.com/office/officeart/2005/8/layout/pyramid1"/>
    <dgm:cxn modelId="{EA53F13B-01E8-5040-B41E-B11900E1BF81}" type="presParOf" srcId="{E1917E56-3488-B941-8A2B-DE4349CA2A52}" destId="{C8BDABAD-FA64-DF4F-8444-AF515CE21700}" srcOrd="1" destOrd="0" presId="urn:microsoft.com/office/officeart/2005/8/layout/pyramid1"/>
    <dgm:cxn modelId="{551AD775-3620-EA4B-8D74-3A90966A9A20}" type="presParOf" srcId="{BA93DA92-9FF8-9540-AB73-D60A2490618B}" destId="{0386D453-FDE4-1441-AEDF-FF4CE9D78569}" srcOrd="1" destOrd="0" presId="urn:microsoft.com/office/officeart/2005/8/layout/pyramid1"/>
    <dgm:cxn modelId="{F67A1CC2-6FB4-F64A-9599-3889D576AAE2}" type="presParOf" srcId="{0386D453-FDE4-1441-AEDF-FF4CE9D78569}" destId="{95A7F50E-5E74-C444-99D2-517DBAE2A05D}" srcOrd="0" destOrd="0" presId="urn:microsoft.com/office/officeart/2005/8/layout/pyramid1"/>
    <dgm:cxn modelId="{E8D2167F-BED2-A240-B4EB-854F4DE3AF73}" type="presParOf" srcId="{0386D453-FDE4-1441-AEDF-FF4CE9D78569}" destId="{23479BCF-58C7-574C-88A1-88AD3AA46F4F}" srcOrd="1" destOrd="0" presId="urn:microsoft.com/office/officeart/2005/8/layout/pyramid1"/>
    <dgm:cxn modelId="{DA418989-79EF-1C47-9234-7B27B9A685BA}" type="presParOf" srcId="{BA93DA92-9FF8-9540-AB73-D60A2490618B}" destId="{2EEF0D71-5E88-824D-A1DD-9FAC7476FE45}" srcOrd="2" destOrd="0" presId="urn:microsoft.com/office/officeart/2005/8/layout/pyramid1"/>
    <dgm:cxn modelId="{510890B6-DFB0-F745-B6A0-EF73F6DB0E33}" type="presParOf" srcId="{2EEF0D71-5E88-824D-A1DD-9FAC7476FE45}" destId="{71BABA54-CD94-214D-B1A9-473EA0963F52}" srcOrd="0" destOrd="0" presId="urn:microsoft.com/office/officeart/2005/8/layout/pyramid1"/>
    <dgm:cxn modelId="{23D2D5E7-5A06-5E45-8741-0DF083922B77}" type="presParOf" srcId="{2EEF0D71-5E88-824D-A1DD-9FAC7476FE45}" destId="{6803AF19-A1C5-994A-B523-149A0C450450}" srcOrd="1" destOrd="0" presId="urn:microsoft.com/office/officeart/2005/8/layout/pyramid1"/>
    <dgm:cxn modelId="{D0DA17BD-9AD2-314A-BC78-3ED2D4E1BB07}" type="presParOf" srcId="{BA93DA92-9FF8-9540-AB73-D60A2490618B}" destId="{DA14C49A-8A3E-9545-8744-6851C6064D43}" srcOrd="3" destOrd="0" presId="urn:microsoft.com/office/officeart/2005/8/layout/pyramid1"/>
    <dgm:cxn modelId="{0874D189-188D-D943-8FD4-4F12C823FCD3}" type="presParOf" srcId="{DA14C49A-8A3E-9545-8744-6851C6064D43}" destId="{E5E479BC-2BF6-8046-9000-010227D32286}" srcOrd="0" destOrd="0" presId="urn:microsoft.com/office/officeart/2005/8/layout/pyramid1"/>
    <dgm:cxn modelId="{32995DCC-86E8-9E4B-A643-9FD566A3B9CE}" type="presParOf" srcId="{DA14C49A-8A3E-9545-8744-6851C6064D43}" destId="{5478B4EA-70A8-CE48-A4D7-D2671C6C418D}" srcOrd="1" destOrd="0" presId="urn:microsoft.com/office/officeart/2005/8/layout/pyramid1"/>
    <dgm:cxn modelId="{5651956B-5383-8548-8125-CCC727C19E00}" type="presParOf" srcId="{BA93DA92-9FF8-9540-AB73-D60A2490618B}" destId="{CACB08DD-AEBB-3F43-B321-53B5BDAC9BBA}" srcOrd="4" destOrd="0" presId="urn:microsoft.com/office/officeart/2005/8/layout/pyramid1"/>
    <dgm:cxn modelId="{F613CE38-6D67-8846-8BD5-5899345A1FA0}" type="presParOf" srcId="{CACB08DD-AEBB-3F43-B321-53B5BDAC9BBA}" destId="{6B7929C0-BEB2-234E-AD1E-C66A462679C3}" srcOrd="0" destOrd="0" presId="urn:microsoft.com/office/officeart/2005/8/layout/pyramid1"/>
    <dgm:cxn modelId="{4D0C192B-65BC-7C48-B3EC-948210D7CC21}" type="presParOf" srcId="{CACB08DD-AEBB-3F43-B321-53B5BDAC9BBA}" destId="{22BEFCB2-65DC-5046-82E7-2DEB6DA1EC42}" srcOrd="1" destOrd="0" presId="urn:microsoft.com/office/officeart/2005/8/layout/pyramid1"/>
    <dgm:cxn modelId="{0A0369F1-A076-2B41-9D15-7170AACE17E5}" type="presParOf" srcId="{BA93DA92-9FF8-9540-AB73-D60A2490618B}" destId="{018BB4F6-CF93-7F46-B37E-649E7C58AA8B}" srcOrd="5" destOrd="0" presId="urn:microsoft.com/office/officeart/2005/8/layout/pyramid1"/>
    <dgm:cxn modelId="{D6958EF6-B389-7D4D-89DB-47033EA1B1B1}" type="presParOf" srcId="{018BB4F6-CF93-7F46-B37E-649E7C58AA8B}" destId="{12DCA36D-8852-6046-84EA-53A3AEAFC18D}" srcOrd="0" destOrd="0" presId="urn:microsoft.com/office/officeart/2005/8/layout/pyramid1"/>
    <dgm:cxn modelId="{C67219F3-D88F-D14A-A01D-22061486FE68}" type="presParOf" srcId="{018BB4F6-CF93-7F46-B37E-649E7C58AA8B}" destId="{9E69A388-5C5E-194A-8E8B-15077FB73E3B}" srcOrd="1" destOrd="0" presId="urn:microsoft.com/office/officeart/2005/8/layout/pyramid1"/>
    <dgm:cxn modelId="{ECA1F369-7CC4-9942-881B-7C37D76AE36B}" type="presParOf" srcId="{BA93DA92-9FF8-9540-AB73-D60A2490618B}" destId="{E46CE32F-9300-A847-9D18-760EEDE46245}" srcOrd="6" destOrd="0" presId="urn:microsoft.com/office/officeart/2005/8/layout/pyramid1"/>
    <dgm:cxn modelId="{8B179708-8AD7-DB47-8ED0-68A52BC076E6}" type="presParOf" srcId="{E46CE32F-9300-A847-9D18-760EEDE46245}" destId="{CB0BAC1F-C2DF-5F4D-8440-C377C4B04D3F}" srcOrd="0" destOrd="0" presId="urn:microsoft.com/office/officeart/2005/8/layout/pyramid1"/>
    <dgm:cxn modelId="{7E903FA3-4331-D344-BC67-7D213D2BB117}" type="presParOf" srcId="{E46CE32F-9300-A847-9D18-760EEDE46245}" destId="{BA9AC174-160B-414D-BF9B-56215FE3BAA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3BF8-42B0-3842-9A29-77C44DD642DC}">
      <dsp:nvSpPr>
        <dsp:cNvPr id="0" name=""/>
        <dsp:cNvSpPr/>
      </dsp:nvSpPr>
      <dsp:spPr>
        <a:xfrm>
          <a:off x="3509593" y="251115"/>
          <a:ext cx="1746284" cy="15173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3 C’s to Success</a:t>
          </a:r>
        </a:p>
      </dsp:txBody>
      <dsp:txXfrm>
        <a:off x="3583665" y="325187"/>
        <a:ext cx="1598140" cy="1369235"/>
      </dsp:txXfrm>
    </dsp:sp>
    <dsp:sp modelId="{AF22DD94-56AE-4649-91D6-97D55B4FDBC3}">
      <dsp:nvSpPr>
        <dsp:cNvPr id="0" name=""/>
        <dsp:cNvSpPr/>
      </dsp:nvSpPr>
      <dsp:spPr>
        <a:xfrm rot="8860360">
          <a:off x="2757949" y="1780221"/>
          <a:ext cx="814787" cy="0"/>
        </a:xfrm>
        <a:custGeom>
          <a:avLst/>
          <a:gdLst/>
          <a:ahLst/>
          <a:cxnLst/>
          <a:rect l="0" t="0" r="0" b="0"/>
          <a:pathLst>
            <a:path>
              <a:moveTo>
                <a:pt x="0" y="0"/>
              </a:moveTo>
              <a:lnTo>
                <a:pt x="81478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82C494-A710-394D-8F07-D743EBDC74B0}">
      <dsp:nvSpPr>
        <dsp:cNvPr id="0" name=""/>
        <dsp:cNvSpPr/>
      </dsp:nvSpPr>
      <dsp:spPr>
        <a:xfrm>
          <a:off x="633320" y="1998078"/>
          <a:ext cx="3084756"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Academic </a:t>
          </a:r>
          <a:r>
            <a:rPr lang="en-US" sz="2500" u="sng" kern="1200" dirty="0"/>
            <a:t>C</a:t>
          </a:r>
          <a:r>
            <a:rPr lang="en-US" sz="2500" kern="1200" dirty="0"/>
            <a:t>oursework </a:t>
          </a:r>
        </a:p>
      </dsp:txBody>
      <dsp:txXfrm>
        <a:off x="673196" y="2037954"/>
        <a:ext cx="3005004" cy="737112"/>
      </dsp:txXfrm>
    </dsp:sp>
    <dsp:sp modelId="{082640D3-F0A6-FB47-AB06-B95D2AA3F99D}">
      <dsp:nvSpPr>
        <dsp:cNvPr id="0" name=""/>
        <dsp:cNvSpPr/>
      </dsp:nvSpPr>
      <dsp:spPr>
        <a:xfrm rot="5354185">
          <a:off x="3752409" y="2417525"/>
          <a:ext cx="1298176" cy="0"/>
        </a:xfrm>
        <a:custGeom>
          <a:avLst/>
          <a:gdLst/>
          <a:ahLst/>
          <a:cxnLst/>
          <a:rect l="0" t="0" r="0" b="0"/>
          <a:pathLst>
            <a:path>
              <a:moveTo>
                <a:pt x="0" y="0"/>
              </a:moveTo>
              <a:lnTo>
                <a:pt x="129817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B18377-D598-EA4F-ADEB-E3252041D597}">
      <dsp:nvSpPr>
        <dsp:cNvPr id="0" name=""/>
        <dsp:cNvSpPr/>
      </dsp:nvSpPr>
      <dsp:spPr>
        <a:xfrm>
          <a:off x="1892127" y="3066555"/>
          <a:ext cx="5046928"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Get Involved in </a:t>
          </a:r>
          <a:r>
            <a:rPr lang="en-US" sz="2200" u="sng" kern="1200" dirty="0"/>
            <a:t>C</a:t>
          </a:r>
          <a:r>
            <a:rPr lang="en-US" sz="2200" kern="1200" dirty="0"/>
            <a:t>ampus activities and organizations</a:t>
          </a:r>
        </a:p>
      </dsp:txBody>
      <dsp:txXfrm>
        <a:off x="1932003" y="3106431"/>
        <a:ext cx="4967176" cy="737112"/>
      </dsp:txXfrm>
    </dsp:sp>
    <dsp:sp modelId="{0B82D7AF-C4CE-E84C-9816-55F7B5329451}">
      <dsp:nvSpPr>
        <dsp:cNvPr id="0" name=""/>
        <dsp:cNvSpPr/>
      </dsp:nvSpPr>
      <dsp:spPr>
        <a:xfrm rot="1808670">
          <a:off x="5192611" y="1751784"/>
          <a:ext cx="935637" cy="0"/>
        </a:xfrm>
        <a:custGeom>
          <a:avLst/>
          <a:gdLst/>
          <a:ahLst/>
          <a:cxnLst/>
          <a:rect l="0" t="0" r="0" b="0"/>
          <a:pathLst>
            <a:path>
              <a:moveTo>
                <a:pt x="0" y="0"/>
              </a:moveTo>
              <a:lnTo>
                <a:pt x="93563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7EF8AD-ED9B-1D46-B994-BAA414D91DE1}">
      <dsp:nvSpPr>
        <dsp:cNvPr id="0" name=""/>
        <dsp:cNvSpPr/>
      </dsp:nvSpPr>
      <dsp:spPr>
        <a:xfrm>
          <a:off x="5221298" y="1986714"/>
          <a:ext cx="3094011"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Prepare for your </a:t>
          </a:r>
          <a:r>
            <a:rPr lang="en-US" sz="1400" u="sng" kern="1200" dirty="0"/>
            <a:t>C</a:t>
          </a:r>
          <a:r>
            <a:rPr lang="en-US" sz="1400" kern="1200" dirty="0"/>
            <a:t>areer by doing Internships, Internships,</a:t>
          </a:r>
        </a:p>
        <a:p>
          <a:pPr marL="0" lvl="0" indent="0" algn="ctr" defTabSz="622300">
            <a:lnSpc>
              <a:spcPct val="90000"/>
            </a:lnSpc>
            <a:spcBef>
              <a:spcPct val="0"/>
            </a:spcBef>
            <a:spcAft>
              <a:spcPct val="35000"/>
            </a:spcAft>
            <a:buNone/>
          </a:pPr>
          <a:r>
            <a:rPr lang="en-US" sz="1400" kern="1200" dirty="0"/>
            <a:t>Internships</a:t>
          </a:r>
        </a:p>
      </dsp:txBody>
      <dsp:txXfrm>
        <a:off x="5261174" y="2026590"/>
        <a:ext cx="3014259" cy="7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E2E91-C29F-CF4D-9115-91829B094D09}">
      <dsp:nvSpPr>
        <dsp:cNvPr id="0" name=""/>
        <dsp:cNvSpPr/>
      </dsp:nvSpPr>
      <dsp:spPr>
        <a:xfrm>
          <a:off x="1727341" y="0"/>
          <a:ext cx="57578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1</a:t>
          </a:r>
        </a:p>
      </dsp:txBody>
      <dsp:txXfrm>
        <a:off x="1727341" y="0"/>
        <a:ext cx="575780" cy="388061"/>
      </dsp:txXfrm>
    </dsp:sp>
    <dsp:sp modelId="{95A7F50E-5E74-C444-99D2-517DBAE2A05D}">
      <dsp:nvSpPr>
        <dsp:cNvPr id="0" name=""/>
        <dsp:cNvSpPr/>
      </dsp:nvSpPr>
      <dsp:spPr>
        <a:xfrm>
          <a:off x="1439451" y="388061"/>
          <a:ext cx="115156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2</a:t>
          </a:r>
        </a:p>
      </dsp:txBody>
      <dsp:txXfrm>
        <a:off x="1640974" y="388061"/>
        <a:ext cx="748514" cy="388061"/>
      </dsp:txXfrm>
    </dsp:sp>
    <dsp:sp modelId="{71BABA54-CD94-214D-B1A9-473EA0963F52}">
      <dsp:nvSpPr>
        <dsp:cNvPr id="0" name=""/>
        <dsp:cNvSpPr/>
      </dsp:nvSpPr>
      <dsp:spPr>
        <a:xfrm>
          <a:off x="1151560" y="776122"/>
          <a:ext cx="172734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3</a:t>
          </a:r>
        </a:p>
      </dsp:txBody>
      <dsp:txXfrm>
        <a:off x="1453845" y="776122"/>
        <a:ext cx="1122771" cy="388061"/>
      </dsp:txXfrm>
    </dsp:sp>
    <dsp:sp modelId="{E5E479BC-2BF6-8046-9000-010227D32286}">
      <dsp:nvSpPr>
        <dsp:cNvPr id="0" name=""/>
        <dsp:cNvSpPr/>
      </dsp:nvSpPr>
      <dsp:spPr>
        <a:xfrm>
          <a:off x="863670" y="1164183"/>
          <a:ext cx="230312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4</a:t>
          </a:r>
        </a:p>
      </dsp:txBody>
      <dsp:txXfrm>
        <a:off x="1266716" y="1164183"/>
        <a:ext cx="1497029" cy="388061"/>
      </dsp:txXfrm>
    </dsp:sp>
    <dsp:sp modelId="{6B7929C0-BEB2-234E-AD1E-C66A462679C3}">
      <dsp:nvSpPr>
        <dsp:cNvPr id="0" name=""/>
        <dsp:cNvSpPr/>
      </dsp:nvSpPr>
      <dsp:spPr>
        <a:xfrm>
          <a:off x="575780" y="1552245"/>
          <a:ext cx="287890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5</a:t>
          </a:r>
        </a:p>
      </dsp:txBody>
      <dsp:txXfrm>
        <a:off x="1079588" y="1552245"/>
        <a:ext cx="1871286" cy="388061"/>
      </dsp:txXfrm>
    </dsp:sp>
    <dsp:sp modelId="{12DCA36D-8852-6046-84EA-53A3AEAFC18D}">
      <dsp:nvSpPr>
        <dsp:cNvPr id="0" name=""/>
        <dsp:cNvSpPr/>
      </dsp:nvSpPr>
      <dsp:spPr>
        <a:xfrm>
          <a:off x="287890" y="1940306"/>
          <a:ext cx="345468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6</a:t>
          </a:r>
        </a:p>
      </dsp:txBody>
      <dsp:txXfrm>
        <a:off x="892459" y="1940306"/>
        <a:ext cx="2245543" cy="388061"/>
      </dsp:txXfrm>
    </dsp:sp>
    <dsp:sp modelId="{CB0BAC1F-C2DF-5F4D-8440-C377C4B04D3F}">
      <dsp:nvSpPr>
        <dsp:cNvPr id="0" name=""/>
        <dsp:cNvSpPr/>
      </dsp:nvSpPr>
      <dsp:spPr>
        <a:xfrm>
          <a:off x="0" y="2328367"/>
          <a:ext cx="4030463"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7</a:t>
          </a:r>
        </a:p>
      </dsp:txBody>
      <dsp:txXfrm>
        <a:off x="705331" y="2328367"/>
        <a:ext cx="2619800" cy="38806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37AA5-D567-084B-971D-B39C503074BF}" type="datetimeFigureOut">
              <a:rPr lang="en-US" smtClean="0"/>
              <a:t>9/2/25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4E7DA-DE8F-DE43-87C6-3840EE2C2EDA}" type="slidenum">
              <a:rPr lang="en-US" smtClean="0"/>
              <a:t>‹#›</a:t>
            </a:fld>
            <a:endParaRPr lang="en-US"/>
          </a:p>
        </p:txBody>
      </p:sp>
    </p:spTree>
    <p:extLst>
      <p:ext uri="{BB962C8B-B14F-4D97-AF65-F5344CB8AC3E}">
        <p14:creationId xmlns:p14="http://schemas.microsoft.com/office/powerpoint/2010/main" val="1493902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1</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2</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4E7DA-DE8F-DE43-87C6-3840EE2C2EDA}" type="slidenum">
              <a:rPr lang="en-US" smtClean="0"/>
              <a:t>25</a:t>
            </a:fld>
            <a:endParaRPr lang="en-US"/>
          </a:p>
        </p:txBody>
      </p:sp>
    </p:spTree>
    <p:extLst>
      <p:ext uri="{BB962C8B-B14F-4D97-AF65-F5344CB8AC3E}">
        <p14:creationId xmlns:p14="http://schemas.microsoft.com/office/powerpoint/2010/main" val="151482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13764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603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0885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787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6262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544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9/2/25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495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9/2/25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409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396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1755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6665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9/2/25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668353763"/>
      </p:ext>
    </p:extLst>
  </p:cSld>
  <p:clrMap bg1="lt1" tx1="dk1" bg2="lt2" tx2="dk2" accent1="accent1" accent2="accent2" accent3="accent3" accent4="accent4" accent5="accent5" accent6="accent6" hlink="hlink" folHlink="folHlink"/>
  <p:sldLayoutIdLst>
    <p:sldLayoutId id="2147493590" r:id="rId1"/>
    <p:sldLayoutId id="2147493591" r:id="rId2"/>
    <p:sldLayoutId id="2147493592" r:id="rId3"/>
    <p:sldLayoutId id="2147493593" r:id="rId4"/>
    <p:sldLayoutId id="2147493594" r:id="rId5"/>
    <p:sldLayoutId id="2147493595" r:id="rId6"/>
    <p:sldLayoutId id="2147493596" r:id="rId7"/>
    <p:sldLayoutId id="2147493597" r:id="rId8"/>
    <p:sldLayoutId id="2147493598" r:id="rId9"/>
    <p:sldLayoutId id="2147493599" r:id="rId10"/>
    <p:sldLayoutId id="21474936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internships/internship-prospect-information-for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scheduling-an-appointment"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50" y="1200529"/>
            <a:ext cx="8351350" cy="2322334"/>
          </a:xfrm>
        </p:spPr>
        <p:txBody>
          <a:bodyPr>
            <a:normAutofit/>
          </a:bodyPr>
          <a:lstStyle/>
          <a:p>
            <a:r>
              <a:rPr lang="en-US" dirty="0">
                <a:latin typeface="Adobe Caslon Pro Bold"/>
                <a:cs typeface="Adobe Caslon Pro Bold"/>
              </a:rPr>
              <a:t>Welcome…..</a:t>
            </a:r>
            <a:br>
              <a:rPr lang="en-US" dirty="0">
                <a:latin typeface="Adobe Caslon Pro Bold"/>
                <a:cs typeface="Adobe Caslon Pro Bold"/>
              </a:rPr>
            </a:br>
            <a:r>
              <a:rPr lang="en-US" dirty="0">
                <a:latin typeface="Adobe Caslon Pro Bold"/>
                <a:cs typeface="Adobe Caslon Pro Bold"/>
              </a:rPr>
              <a:t>Internship Information</a:t>
            </a:r>
            <a:br>
              <a:rPr lang="en-US" dirty="0">
                <a:latin typeface="Adobe Caslon Pro Bold"/>
                <a:cs typeface="Adobe Caslon Pro Bold"/>
              </a:rPr>
            </a:br>
            <a:r>
              <a:rPr lang="en-US" dirty="0">
                <a:latin typeface="Adobe Caslon Pro Bold"/>
                <a:cs typeface="Adobe Caslon Pro Bold"/>
              </a:rPr>
              <a:t>Session</a:t>
            </a: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6209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939"/>
            <a:ext cx="8229600" cy="857250"/>
          </a:xfrm>
        </p:spPr>
        <p:txBody>
          <a:bodyPr>
            <a:normAutofit/>
          </a:bodyPr>
          <a:lstStyle/>
          <a:p>
            <a:r>
              <a:rPr lang="en-US" dirty="0">
                <a:latin typeface="Adobe Caslon Pro Bold"/>
                <a:cs typeface="Adobe Caslon Pro Bold"/>
              </a:rPr>
              <a:t>Degree Requirement?</a:t>
            </a:r>
          </a:p>
        </p:txBody>
      </p:sp>
      <p:sp>
        <p:nvSpPr>
          <p:cNvPr id="4" name="Rectangle 3"/>
          <p:cNvSpPr txBox="1">
            <a:spLocks noChangeArrowheads="1"/>
          </p:cNvSpPr>
          <p:nvPr/>
        </p:nvSpPr>
        <p:spPr>
          <a:xfrm>
            <a:off x="335646" y="1664310"/>
            <a:ext cx="8380307" cy="1981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charset="2"/>
              <a:buChar char="Ø"/>
              <a:defRPr/>
            </a:pPr>
            <a:r>
              <a:rPr lang="en-US" sz="2800" dirty="0">
                <a:latin typeface="Adobe Caslon Pro"/>
                <a:ea typeface="ＭＳ Ｐゴシック" pitchFamily="-112" charset="-128"/>
                <a:cs typeface="Adobe Caslon Pro"/>
              </a:rPr>
              <a:t>It is NOT a </a:t>
            </a:r>
            <a:r>
              <a:rPr lang="en-US" sz="2800" dirty="0" err="1">
                <a:latin typeface="Adobe Caslon Pro"/>
                <a:ea typeface="ＭＳ Ｐゴシック" pitchFamily="-112" charset="-128"/>
                <a:cs typeface="Adobe Caslon Pro"/>
              </a:rPr>
              <a:t>Bellisario</a:t>
            </a:r>
            <a:r>
              <a:rPr lang="en-US" sz="2800" dirty="0">
                <a:latin typeface="Adobe Caslon Pro"/>
                <a:ea typeface="ＭＳ Ｐゴシック" pitchFamily="-112" charset="-128"/>
                <a:cs typeface="Adobe Caslon Pro"/>
              </a:rPr>
              <a:t> College of Communications  degree requirement to do an internship of any kind, including an internship for-credit, however:</a:t>
            </a:r>
          </a:p>
          <a:p>
            <a:pPr algn="ctr">
              <a:buFont typeface="Wingdings" charset="2"/>
              <a:buChar char="Ø"/>
              <a:defRPr/>
            </a:pPr>
            <a:r>
              <a:rPr lang="en-US" sz="2800" dirty="0">
                <a:latin typeface="Adobe Caslon Pro"/>
                <a:ea typeface="ＭＳ Ｐゴシック" pitchFamily="-112" charset="-128"/>
                <a:cs typeface="Adobe Caslon Pro"/>
              </a:rPr>
              <a:t>Many locations dictate you must earn academic credit while completing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07948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Internship Application for-Credit</a:t>
            </a:r>
          </a:p>
        </p:txBody>
      </p:sp>
      <p:sp>
        <p:nvSpPr>
          <p:cNvPr id="4" name="Rectangle 3"/>
          <p:cNvSpPr txBox="1">
            <a:spLocks noChangeArrowheads="1"/>
          </p:cNvSpPr>
          <p:nvPr/>
        </p:nvSpPr>
        <p:spPr>
          <a:xfrm>
            <a:off x="663731" y="1063229"/>
            <a:ext cx="7435239" cy="32567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charset="2"/>
              <a:buChar char="Ø"/>
              <a:defRPr/>
            </a:pPr>
            <a:r>
              <a:rPr lang="en-US" sz="1800" dirty="0">
                <a:latin typeface="Adobe Caslon Pro"/>
                <a:ea typeface="ＭＳ Ｐゴシック" pitchFamily="-112" charset="-128"/>
                <a:cs typeface="Adobe Caslon Pro"/>
              </a:rPr>
              <a:t>Complete the Bellisario College of Communications Internship for-Credit Application online</a:t>
            </a:r>
          </a:p>
          <a:p>
            <a:pPr>
              <a:lnSpc>
                <a:spcPct val="90000"/>
              </a:lnSpc>
              <a:buFont typeface="Wingdings" charset="2"/>
              <a:buChar char="Ø"/>
              <a:defRPr/>
            </a:pPr>
            <a:r>
              <a:rPr lang="en-US" sz="1800" dirty="0">
                <a:latin typeface="Adobe Caslon Pro"/>
                <a:ea typeface="ＭＳ Ｐゴシック" pitchFamily="-112" charset="-128"/>
                <a:cs typeface="Adobe Caslon Pro"/>
              </a:rPr>
              <a:t>Write a 5-sentence statement about why you want to take an internship for-credit</a:t>
            </a:r>
          </a:p>
          <a:p>
            <a:pPr>
              <a:lnSpc>
                <a:spcPct val="90000"/>
              </a:lnSpc>
              <a:buFont typeface="Wingdings" charset="2"/>
              <a:buChar char="Ø"/>
              <a:defRPr/>
            </a:pPr>
            <a:r>
              <a:rPr lang="en-US" sz="1800" dirty="0">
                <a:latin typeface="Adobe Caslon Pro"/>
                <a:ea typeface="ＭＳ Ｐゴシック" pitchFamily="-112" charset="-128"/>
                <a:cs typeface="Adobe Caslon Pro"/>
              </a:rPr>
              <a:t>Attach your resume</a:t>
            </a:r>
          </a:p>
          <a:p>
            <a:pPr>
              <a:lnSpc>
                <a:spcPct val="90000"/>
              </a:lnSpc>
              <a:buFont typeface="Wingdings" charset="2"/>
              <a:buChar char="Ø"/>
              <a:defRPr/>
            </a:pPr>
            <a:r>
              <a:rPr lang="en-US" sz="1800" dirty="0">
                <a:latin typeface="Adobe Caslon Pro"/>
                <a:ea typeface="ＭＳ Ｐゴシック" pitchFamily="-112" charset="-128"/>
                <a:cs typeface="Adobe Caslon Pro"/>
              </a:rPr>
              <a:t>Submit all three items for APPROVAL to the Internships and Career Placement Office- electronically</a:t>
            </a:r>
          </a:p>
          <a:p>
            <a:pPr>
              <a:lnSpc>
                <a:spcPct val="90000"/>
              </a:lnSpc>
              <a:buFont typeface="Wingdings" charset="2"/>
              <a:buChar char="Ø"/>
              <a:defRPr/>
            </a:pPr>
            <a:r>
              <a:rPr lang="en-US" sz="1800" dirty="0">
                <a:latin typeface="Adobe Caslon Pro"/>
                <a:ea typeface="ＭＳ Ｐゴシック" pitchFamily="-112" charset="-128"/>
                <a:cs typeface="Adobe Caslon Pro"/>
              </a:rPr>
              <a:t>This is not a binding document, nor is it attached to a particular internship, it approves YOU to do an internship during that semester</a:t>
            </a:r>
          </a:p>
          <a:p>
            <a:pPr marL="0" indent="0">
              <a:lnSpc>
                <a:spcPct val="90000"/>
              </a:lnSpc>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11004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COMM 495: Internship for Credit</a:t>
            </a:r>
          </a:p>
        </p:txBody>
      </p:sp>
      <p:sp>
        <p:nvSpPr>
          <p:cNvPr id="4" name="Rectangle 3"/>
          <p:cNvSpPr txBox="1">
            <a:spLocks noChangeArrowheads="1"/>
          </p:cNvSpPr>
          <p:nvPr/>
        </p:nvSpPr>
        <p:spPr>
          <a:xfrm>
            <a:off x="273954" y="1162605"/>
            <a:ext cx="8534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buFont typeface="Wingdings" charset="2"/>
              <a:buChar char="Ø"/>
              <a:defRPr/>
            </a:pPr>
            <a:r>
              <a:rPr lang="en-US" sz="2600" dirty="0">
                <a:latin typeface="Adobe Caslon Pro"/>
                <a:ea typeface="ＭＳ Ｐゴシック" pitchFamily="-112" charset="-128"/>
                <a:cs typeface="Adobe Caslon Pro"/>
              </a:rPr>
              <a:t>Pay per credit (unless you are a full-time student during the semester of the internship)</a:t>
            </a:r>
          </a:p>
          <a:p>
            <a:pPr>
              <a:lnSpc>
                <a:spcPct val="70000"/>
              </a:lnSpc>
              <a:buFont typeface="Wingdings" charset="2"/>
              <a:buChar char="Ø"/>
              <a:defRPr/>
            </a:pPr>
            <a:r>
              <a:rPr lang="en-US" sz="2600" dirty="0">
                <a:latin typeface="Adobe Caslon Pro"/>
                <a:ea typeface="ＭＳ Ｐゴシック" pitchFamily="-112" charset="-128"/>
                <a:cs typeface="Adobe Caslon Pro"/>
              </a:rPr>
              <a:t>Must register for the course</a:t>
            </a:r>
          </a:p>
          <a:p>
            <a:pPr>
              <a:lnSpc>
                <a:spcPct val="70000"/>
              </a:lnSpc>
              <a:buFont typeface="Wingdings" charset="2"/>
              <a:buChar char="Ø"/>
              <a:defRPr/>
            </a:pPr>
            <a:r>
              <a:rPr lang="en-US" sz="2600" dirty="0">
                <a:latin typeface="Adobe Caslon Pro"/>
                <a:ea typeface="ＭＳ Ｐゴシック" pitchFamily="-112" charset="-128"/>
                <a:cs typeface="Adobe Caslon Pro"/>
              </a:rPr>
              <a:t>Must complete assignments</a:t>
            </a:r>
          </a:p>
          <a:p>
            <a:pPr>
              <a:lnSpc>
                <a:spcPct val="70000"/>
              </a:lnSpc>
              <a:buFont typeface="Wingdings" charset="2"/>
              <a:buChar char="Ø"/>
              <a:defRPr/>
            </a:pPr>
            <a:r>
              <a:rPr lang="en-US" sz="2600" dirty="0">
                <a:latin typeface="Adobe Caslon Pro"/>
                <a:ea typeface="ＭＳ Ｐゴシック" pitchFamily="-112" charset="-128"/>
                <a:cs typeface="Adobe Caslon Pro"/>
              </a:rPr>
              <a:t>Receive a grade that goes towards your G.P.A. for the amount of credits you have taken.</a:t>
            </a:r>
          </a:p>
          <a:p>
            <a:pPr>
              <a:lnSpc>
                <a:spcPct val="70000"/>
              </a:lnSpc>
              <a:buFont typeface="Wingdings" charset="2"/>
              <a:buChar char="Ø"/>
              <a:defRPr/>
            </a:pPr>
            <a:endParaRPr lang="en-US" sz="2600" dirty="0">
              <a:latin typeface="Adobe Caslon Pro"/>
              <a:ea typeface="ＭＳ Ｐゴシック" pitchFamily="-112" charset="-128"/>
              <a:cs typeface="Adobe Caslon Pro"/>
            </a:endParaRPr>
          </a:p>
          <a:p>
            <a:pPr algn="ctr">
              <a:lnSpc>
                <a:spcPct val="70000"/>
              </a:lnSpc>
              <a:buFont typeface="Wingdings" charset="2"/>
              <a:buChar char="Ø"/>
              <a:defRPr/>
            </a:pPr>
            <a:r>
              <a:rPr lang="en-US" sz="2200" i="1" dirty="0">
                <a:latin typeface="Adobe Caslon Pro"/>
                <a:ea typeface="ＭＳ Ｐゴシック" pitchFamily="-112" charset="-128"/>
                <a:cs typeface="Adobe Caslon Pro"/>
              </a:rPr>
              <a:t>Only exception: you do not go to a classroom…..you go to your internship location.</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1334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6"/>
            <a:ext cx="8229600" cy="1067189"/>
          </a:xfrm>
        </p:spPr>
        <p:txBody>
          <a:bodyPr>
            <a:noAutofit/>
          </a:bodyPr>
          <a:lstStyle/>
          <a:p>
            <a:r>
              <a:rPr lang="en-US" sz="3600" dirty="0">
                <a:latin typeface="Adobe Caslon Pro Bold"/>
                <a:cs typeface="Adobe Caslon Pro Bold"/>
              </a:rPr>
              <a:t>COMM 495: How to be Approved for credit:</a:t>
            </a:r>
          </a:p>
        </p:txBody>
      </p:sp>
      <p:sp>
        <p:nvSpPr>
          <p:cNvPr id="4" name="Rectangle 3"/>
          <p:cNvSpPr txBox="1">
            <a:spLocks noChangeArrowheads="1"/>
          </p:cNvSpPr>
          <p:nvPr/>
        </p:nvSpPr>
        <p:spPr>
          <a:xfrm>
            <a:off x="273954" y="1258017"/>
            <a:ext cx="8534400" cy="29084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defRPr/>
            </a:pPr>
            <a:r>
              <a:rPr lang="en-US" sz="2600" dirty="0">
                <a:latin typeface="Adobe Caslon Pro"/>
                <a:ea typeface="ＭＳ Ｐゴシック" pitchFamily="-112" charset="-128"/>
                <a:cs typeface="Adobe Caslon Pro"/>
              </a:rPr>
              <a:t>	Three ways you could be approved:</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taken the appropriate pre-requisite class</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 have completed similar work outside the classroom, preparing you for the internship, or</a:t>
            </a:r>
          </a:p>
          <a:p>
            <a:pPr marL="514350" indent="-514350">
              <a:lnSpc>
                <a:spcPct val="70000"/>
              </a:lnSpc>
              <a:buFont typeface="+mj-lt"/>
              <a:buAutoNum type="arabicPeriod"/>
              <a:defRPr/>
            </a:pPr>
            <a:r>
              <a:rPr lang="en-US" sz="2600" dirty="0">
                <a:latin typeface="Adobe Caslon Pro"/>
                <a:ea typeface="ＭＳ Ｐゴシック" pitchFamily="-112" charset="-128"/>
                <a:cs typeface="Adobe Caslon Pro"/>
              </a:rPr>
              <a:t>Your internship supervisor provides documentation in writing (email) that they understand you haven’t completed the pre-requisite class and they still want to offer you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49027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Use your 6 credits wisely!</a:t>
            </a:r>
          </a:p>
        </p:txBody>
      </p:sp>
      <p:sp>
        <p:nvSpPr>
          <p:cNvPr id="4" name="Rectangle 3"/>
          <p:cNvSpPr txBox="1">
            <a:spLocks noChangeArrowheads="1"/>
          </p:cNvSpPr>
          <p:nvPr/>
        </p:nvSpPr>
        <p:spPr>
          <a:xfrm>
            <a:off x="479815" y="956906"/>
            <a:ext cx="3932238" cy="16681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Even if the internship location requires you to do it for credit, YOU get to choose how many credits-1, 2 or 3 credits. This is different for everyone.  </a:t>
            </a:r>
          </a:p>
          <a:p>
            <a:pPr lvl="1">
              <a:buFont typeface="Wingdings" charset="2"/>
              <a:buChar char="Ø"/>
              <a:defRPr/>
            </a:pPr>
            <a:r>
              <a:rPr lang="en-US" sz="2000" i="1" dirty="0">
                <a:latin typeface="Adobe Caslon Pro"/>
                <a:cs typeface="Adobe Caslon Pro"/>
              </a:rPr>
              <a:t>1 credit = 50 hours </a:t>
            </a:r>
          </a:p>
          <a:p>
            <a:pPr lvl="1">
              <a:buFont typeface="Wingdings" charset="2"/>
              <a:buChar char="Ø"/>
              <a:defRPr/>
            </a:pPr>
            <a:r>
              <a:rPr lang="en-US" sz="2000" i="1" dirty="0">
                <a:latin typeface="Adobe Caslon Pro"/>
                <a:cs typeface="Adobe Caslon Pro"/>
              </a:rPr>
              <a:t>2 credits = 100 hours </a:t>
            </a:r>
          </a:p>
          <a:p>
            <a:pPr lvl="1">
              <a:buFont typeface="Wingdings" charset="2"/>
              <a:buChar char="Ø"/>
              <a:defRPr/>
            </a:pPr>
            <a:r>
              <a:rPr lang="en-US" sz="2000" i="1" dirty="0">
                <a:latin typeface="Adobe Caslon Pro"/>
                <a:cs typeface="Adobe Caslon Pro"/>
              </a:rPr>
              <a:t>3 credits = 150 hours</a:t>
            </a:r>
            <a:endParaRPr lang="en-US" sz="2000" dirty="0">
              <a:latin typeface="Adobe Caslon Pro"/>
              <a:cs typeface="Adobe Caslon Pro"/>
            </a:endParaRPr>
          </a:p>
        </p:txBody>
      </p:sp>
      <p:sp>
        <p:nvSpPr>
          <p:cNvPr id="7" name="TextBox 6"/>
          <p:cNvSpPr txBox="1"/>
          <p:nvPr/>
        </p:nvSpPr>
        <p:spPr>
          <a:xfrm>
            <a:off x="4504015" y="1238144"/>
            <a:ext cx="3657600" cy="2677656"/>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en-US" sz="1400" dirty="0">
                <a:solidFill>
                  <a:srgbClr val="000000"/>
                </a:solidFill>
                <a:ea typeface="ＭＳ Ｐゴシック" pitchFamily="-112" charset="-128"/>
                <a:cs typeface="ＭＳ Ｐゴシック" pitchFamily="-112" charset="-128"/>
              </a:rPr>
              <a:t>Example: Joe Smith is a Junior in Telecom</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1</a:t>
            </a:r>
            <a:r>
              <a:rPr lang="en-US" sz="1400" i="1" u="sng" baseline="30000" dirty="0">
                <a:solidFill>
                  <a:srgbClr val="000000"/>
                </a:solidFill>
                <a:ea typeface="ＭＳ Ｐゴシック" pitchFamily="-112" charset="-128"/>
                <a:cs typeface="ＭＳ Ｐゴシック" pitchFamily="-112" charset="-128"/>
              </a:rPr>
              <a:t>st</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WTAJ-TV during Spring for </a:t>
            </a:r>
            <a:r>
              <a:rPr lang="en-US" sz="1400" i="1" u="sng" dirty="0">
                <a:solidFill>
                  <a:srgbClr val="000000"/>
                </a:solidFill>
                <a:ea typeface="ＭＳ Ｐゴシック" pitchFamily="-112" charset="-128"/>
                <a:cs typeface="ＭＳ Ｐゴシック" pitchFamily="-112" charset="-128"/>
              </a:rPr>
              <a:t>2 credits</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2</a:t>
            </a:r>
            <a:r>
              <a:rPr lang="en-US" sz="1400" i="1" u="sng" baseline="30000" dirty="0">
                <a:solidFill>
                  <a:srgbClr val="000000"/>
                </a:solidFill>
                <a:ea typeface="ＭＳ Ｐゴシック" pitchFamily="-112" charset="-128"/>
                <a:cs typeface="ＭＳ Ｐゴシック" pitchFamily="-112" charset="-128"/>
              </a:rPr>
              <a:t>nd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WCBS-TV during the summer for </a:t>
            </a:r>
            <a:r>
              <a:rPr lang="en-US" sz="1400" i="1" u="sng" dirty="0">
                <a:solidFill>
                  <a:srgbClr val="000000"/>
                </a:solidFill>
                <a:ea typeface="ＭＳ Ｐゴシック" pitchFamily="-112" charset="-128"/>
                <a:cs typeface="ＭＳ Ｐゴシック" pitchFamily="-112" charset="-128"/>
              </a:rPr>
              <a:t>3 credits </a:t>
            </a:r>
          </a:p>
          <a:p>
            <a:pPr>
              <a:defRPr/>
            </a:pPr>
            <a:endParaRPr lang="en-US" sz="1400" i="1" u="sng"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3</a:t>
            </a:r>
            <a:r>
              <a:rPr lang="en-US" sz="1400" i="1" u="sng" baseline="30000" dirty="0">
                <a:solidFill>
                  <a:srgbClr val="000000"/>
                </a:solidFill>
                <a:ea typeface="ＭＳ Ｐゴシック" pitchFamily="-112" charset="-128"/>
                <a:cs typeface="ＭＳ Ｐゴシック" pitchFamily="-112" charset="-128"/>
              </a:rPr>
              <a:t>rd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will intern @ NBCUniversal during the Fall for </a:t>
            </a:r>
            <a:r>
              <a:rPr lang="en-US" sz="1400" i="1" u="sng" dirty="0">
                <a:solidFill>
                  <a:srgbClr val="000000"/>
                </a:solidFill>
                <a:ea typeface="ＭＳ Ｐゴシック" pitchFamily="-112" charset="-128"/>
                <a:cs typeface="ＭＳ Ｐゴシック" pitchFamily="-112" charset="-128"/>
              </a:rPr>
              <a:t>1 credit</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dirty="0">
                <a:solidFill>
                  <a:srgbClr val="000000"/>
                </a:solidFill>
                <a:ea typeface="ＭＳ Ｐゴシック" pitchFamily="-112" charset="-128"/>
                <a:cs typeface="ＭＳ Ｐゴシック" pitchFamily="-112" charset="-128"/>
              </a:rPr>
              <a:t>Total credits used = </a:t>
            </a:r>
            <a:r>
              <a:rPr lang="en-US" sz="1400" i="1" u="sng" dirty="0">
                <a:solidFill>
                  <a:srgbClr val="000000"/>
                </a:solidFill>
                <a:ea typeface="ＭＳ Ｐゴシック" pitchFamily="-112" charset="-128"/>
                <a:cs typeface="ＭＳ Ｐゴシック" pitchFamily="-112" charset="-128"/>
              </a:rPr>
              <a:t>6 credits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5671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normAutofit fontScale="90000"/>
          </a:bodyPr>
          <a:lstStyle/>
          <a:p>
            <a:pPr>
              <a:defRPr/>
            </a:pPr>
            <a:r>
              <a:rPr lang="en-US" sz="3200" dirty="0">
                <a:latin typeface="Adobe Caslon Pro Bold"/>
                <a:ea typeface="ＭＳ Ｐゴシック" pitchFamily="-112" charset="-128"/>
                <a:cs typeface="Adobe Caslon Pro Bold"/>
              </a:rPr>
              <a:t>Where do Bellisario College of Communications students go to find internship opportunities?</a:t>
            </a:r>
          </a:p>
        </p:txBody>
      </p:sp>
      <p:sp>
        <p:nvSpPr>
          <p:cNvPr id="4" name="TextBox 3"/>
          <p:cNvSpPr txBox="1">
            <a:spLocks noChangeArrowheads="1"/>
          </p:cNvSpPr>
          <p:nvPr/>
        </p:nvSpPr>
        <p:spPr bwMode="auto">
          <a:xfrm>
            <a:off x="609600" y="1579134"/>
            <a:ext cx="7620000" cy="523220"/>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400" dirty="0">
                <a:latin typeface="Adobe Caslon Pro"/>
                <a:cs typeface="Adobe Caslon Pro"/>
              </a:rPr>
              <a:t>The Bellisario College of Communications has developed a database of more than 4,600 registered internship locations.</a:t>
            </a:r>
          </a:p>
        </p:txBody>
      </p:sp>
      <p:sp>
        <p:nvSpPr>
          <p:cNvPr id="5" name="TextBox 4"/>
          <p:cNvSpPr txBox="1">
            <a:spLocks noChangeArrowheads="1"/>
          </p:cNvSpPr>
          <p:nvPr/>
        </p:nvSpPr>
        <p:spPr bwMode="auto">
          <a:xfrm>
            <a:off x="609600" y="2157520"/>
            <a:ext cx="7467600" cy="523220"/>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Internship locations not found through our database must be approved as a registered internship location with the Bellisario College of Communications.</a:t>
            </a:r>
          </a:p>
        </p:txBody>
      </p:sp>
      <p:sp>
        <p:nvSpPr>
          <p:cNvPr id="7" name="TextBox 6"/>
          <p:cNvSpPr txBox="1">
            <a:spLocks noChangeArrowheads="1"/>
          </p:cNvSpPr>
          <p:nvPr/>
        </p:nvSpPr>
        <p:spPr bwMode="auto">
          <a:xfrm>
            <a:off x="609600" y="2757567"/>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It is our mission to only accept internship locations that will provide a viable learning experience and a nurturing environment for you to perform the job in the career field you have chosen.</a:t>
            </a:r>
          </a:p>
        </p:txBody>
      </p:sp>
      <p:sp>
        <p:nvSpPr>
          <p:cNvPr id="8" name="TextBox 7"/>
          <p:cNvSpPr txBox="1">
            <a:spLocks noChangeArrowheads="1"/>
          </p:cNvSpPr>
          <p:nvPr/>
        </p:nvSpPr>
        <p:spPr bwMode="auto">
          <a:xfrm>
            <a:off x="609600" y="3524030"/>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This ever-growing list includes every type of communications organization from high profile companies to cutting edge technology companies, from premiere broadcast journalism organizations to highly respected advertising agencies and public relations firms. </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9295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 Search Strategy</a:t>
            </a:r>
          </a:p>
        </p:txBody>
      </p:sp>
      <p:sp>
        <p:nvSpPr>
          <p:cNvPr id="4" name="TextBox 3"/>
          <p:cNvSpPr txBox="1">
            <a:spLocks noChangeArrowheads="1"/>
          </p:cNvSpPr>
          <p:nvPr/>
        </p:nvSpPr>
        <p:spPr bwMode="auto">
          <a:xfrm>
            <a:off x="609600" y="1063290"/>
            <a:ext cx="7620000" cy="830997"/>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600" dirty="0">
                <a:latin typeface="Adobe Caslon Pro"/>
                <a:cs typeface="Adobe Caslon Pro"/>
              </a:rPr>
              <a:t>The first factor in your search strategy is GEOGRAPHY- where do you plan on interning?</a:t>
            </a:r>
          </a:p>
          <a:p>
            <a:pPr marL="285750" indent="-285750">
              <a:buFont typeface="Wingdings" charset="2"/>
              <a:buChar char="Ø"/>
            </a:pPr>
            <a:r>
              <a:rPr lang="en-US" sz="1600" dirty="0">
                <a:latin typeface="Adobe Caslon Pro"/>
                <a:cs typeface="Adobe Caslon Pro"/>
              </a:rPr>
              <a:t>From there, we recommend you generate a list of 20-30 leads/profiles</a:t>
            </a:r>
          </a:p>
        </p:txBody>
      </p:sp>
      <p:sp>
        <p:nvSpPr>
          <p:cNvPr id="5" name="TextBox 4"/>
          <p:cNvSpPr txBox="1">
            <a:spLocks noChangeArrowheads="1"/>
          </p:cNvSpPr>
          <p:nvPr/>
        </p:nvSpPr>
        <p:spPr bwMode="auto">
          <a:xfrm>
            <a:off x="609600" y="1861112"/>
            <a:ext cx="7467600" cy="33855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Start with the internship database for the search</a:t>
            </a:r>
          </a:p>
        </p:txBody>
      </p:sp>
      <p:sp>
        <p:nvSpPr>
          <p:cNvPr id="7" name="TextBox 6"/>
          <p:cNvSpPr txBox="1">
            <a:spLocks noChangeArrowheads="1"/>
          </p:cNvSpPr>
          <p:nvPr/>
        </p:nvSpPr>
        <p:spPr bwMode="auto">
          <a:xfrm>
            <a:off x="609600" y="2187229"/>
            <a:ext cx="7315200" cy="2062103"/>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Use other industry-specific sources to expand your search, including:  </a:t>
            </a:r>
            <a:r>
              <a:rPr lang="en-US" sz="1600" dirty="0" err="1">
                <a:latin typeface="Adobe Caslon Pro"/>
                <a:cs typeface="Adobe Caslon Pro"/>
              </a:rPr>
              <a:t>teamworkonline.com</a:t>
            </a:r>
            <a:r>
              <a:rPr lang="en-US" sz="1600" dirty="0">
                <a:latin typeface="Adobe Caslon Pro"/>
                <a:cs typeface="Adobe Caslon Pro"/>
              </a:rPr>
              <a:t>, Ed2010.com, radio-</a:t>
            </a:r>
            <a:r>
              <a:rPr lang="en-US" sz="1600" dirty="0" err="1">
                <a:latin typeface="Adobe Caslon Pro"/>
                <a:cs typeface="Adobe Caslon Pro"/>
              </a:rPr>
              <a:t>locator.com</a:t>
            </a:r>
            <a:r>
              <a:rPr lang="en-US" sz="1600" dirty="0">
                <a:latin typeface="Adobe Caslon Pro"/>
                <a:cs typeface="Adobe Caslon Pro"/>
              </a:rPr>
              <a:t>, </a:t>
            </a:r>
            <a:r>
              <a:rPr lang="en-US" sz="1600" dirty="0" err="1">
                <a:latin typeface="Adobe Caslon Pro"/>
                <a:cs typeface="Adobe Caslon Pro"/>
              </a:rPr>
              <a:t>tvwebdirectory.com</a:t>
            </a:r>
            <a:endParaRPr lang="en-US" sz="1600" dirty="0">
              <a:latin typeface="Adobe Caslon Pro"/>
              <a:cs typeface="Adobe Caslon Pro"/>
            </a:endParaRPr>
          </a:p>
          <a:p>
            <a:pPr marL="285750" indent="-285750">
              <a:buFont typeface="Wingdings" charset="2"/>
              <a:buChar char="Ø"/>
            </a:pPr>
            <a:r>
              <a:rPr lang="en-US" sz="1600" dirty="0">
                <a:latin typeface="Adobe Caslon Pro"/>
                <a:cs typeface="Adobe Caslon Pro"/>
              </a:rPr>
              <a:t>Maximize your own personal network- family, friends, neighbors- TALK to them!</a:t>
            </a:r>
          </a:p>
          <a:p>
            <a:pPr marL="285750" indent="-285750">
              <a:buFont typeface="Wingdings" charset="2"/>
              <a:buChar char="Ø"/>
            </a:pPr>
            <a:r>
              <a:rPr lang="en-US" sz="1600" dirty="0">
                <a:latin typeface="Adobe Caslon Pro"/>
                <a:cs typeface="Adobe Caslon Pro"/>
              </a:rPr>
              <a:t>** Biggest factor- Visit us! We will walk you through this search in-person or via zoom and show you your leads!</a:t>
            </a:r>
          </a:p>
          <a:p>
            <a:pPr marL="285750" indent="-285750">
              <a:buFont typeface="Wingdings" charset="2"/>
              <a:buChar char="Ø"/>
            </a:pPr>
            <a:r>
              <a:rPr lang="en-US" sz="1600" dirty="0">
                <a:latin typeface="Adobe Caslon Pro"/>
                <a:cs typeface="Adobe Caslon Pro"/>
              </a:rPr>
              <a:t>Follow our PRQCAR method- profile, research, ask questions, call, apply, recall!</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0866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57200" y="274637"/>
            <a:ext cx="8229600" cy="1148645"/>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latin typeface="Adobe Caslon Pro Bold"/>
                <a:ea typeface="ＭＳ Ｐゴシック" pitchFamily="-112" charset="-128"/>
                <a:cs typeface="Adobe Caslon Pro Bold"/>
              </a:rPr>
              <a:t>Now, let’s get your internship site approved for academic credit!</a:t>
            </a:r>
          </a:p>
        </p:txBody>
      </p:sp>
      <p:sp>
        <p:nvSpPr>
          <p:cNvPr id="4" name="Content Placeholder 5"/>
          <p:cNvSpPr txBox="1">
            <a:spLocks/>
          </p:cNvSpPr>
          <p:nvPr/>
        </p:nvSpPr>
        <p:spPr>
          <a:xfrm>
            <a:off x="457200" y="1494846"/>
            <a:ext cx="8042744" cy="16777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Please go to </a:t>
            </a:r>
            <a:r>
              <a:rPr lang="en-US" sz="1600" dirty="0">
                <a:latin typeface="Adobe Caslon Pro"/>
                <a:ea typeface="ＭＳ Ｐゴシック" pitchFamily="-112" charset="-128"/>
                <a:cs typeface="Adobe Caslon Pro"/>
                <a:hlinkClick r:id="rId2"/>
              </a:rPr>
              <a:t>https://www.bellisario.psu.edu/career-services-and-internships/internships/internship-prospect-information-form</a:t>
            </a:r>
            <a:r>
              <a:rPr lang="en-US" sz="1600" dirty="0">
                <a:latin typeface="Adobe Caslon Pro"/>
                <a:ea typeface="ＭＳ Ｐゴシック" pitchFamily="-112" charset="-128"/>
                <a:cs typeface="Adobe Caslon Pro"/>
              </a:rPr>
              <a:t> to complete the form</a:t>
            </a:r>
          </a:p>
          <a:p>
            <a:pPr>
              <a:buFont typeface="Wingdings" charset="2"/>
              <a:buChar char="Ø"/>
              <a:defRPr/>
            </a:pPr>
            <a:r>
              <a:rPr lang="en-US" sz="1600" dirty="0">
                <a:latin typeface="Adobe Caslon Pro"/>
                <a:ea typeface="ＭＳ Ｐゴシック" pitchFamily="-112" charset="-128"/>
                <a:cs typeface="Adobe Caslon Pro"/>
              </a:rPr>
              <a:t>The location must be APPROVED before you begin your internship</a:t>
            </a:r>
          </a:p>
          <a:p>
            <a:pPr>
              <a:buFont typeface="Wingdings" charset="2"/>
              <a:buChar char="Ø"/>
              <a:defRPr/>
            </a:pPr>
            <a:r>
              <a:rPr lang="en-US" sz="1600" dirty="0">
                <a:latin typeface="Adobe Caslon Pro"/>
                <a:ea typeface="ＭＳ Ｐゴシック" pitchFamily="-112" charset="-128"/>
                <a:cs typeface="Adobe Caslon Pro"/>
              </a:rPr>
              <a:t>It is your obligation to find out if the internship location has been approved.</a:t>
            </a:r>
          </a:p>
          <a:p>
            <a:pPr>
              <a:buFont typeface="Wingdings" charset="2"/>
              <a:buChar char="Ø"/>
              <a:defRPr/>
            </a:pPr>
            <a:r>
              <a:rPr lang="en-US" sz="1600" dirty="0">
                <a:latin typeface="Adobe Caslon Pro"/>
                <a:ea typeface="ＭＳ Ｐゴシック" pitchFamily="-112" charset="-128"/>
                <a:cs typeface="Adobe Caslon Pro"/>
              </a:rPr>
              <a:t>We always like to learn of new opportunities for our students! </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47048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Internships for credit- COMM 495</a:t>
            </a:r>
          </a:p>
        </p:txBody>
      </p:sp>
      <p:sp>
        <p:nvSpPr>
          <p:cNvPr id="4" name="TextBox 3"/>
          <p:cNvSpPr txBox="1">
            <a:spLocks noChangeArrowheads="1"/>
          </p:cNvSpPr>
          <p:nvPr/>
        </p:nvSpPr>
        <p:spPr bwMode="auto">
          <a:xfrm>
            <a:off x="609600" y="1267242"/>
            <a:ext cx="7467600" cy="3262431"/>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The bulk of your work is at the internship site</a:t>
            </a:r>
          </a:p>
          <a:p>
            <a:pPr marL="285750" indent="-285750">
              <a:buFont typeface="Wingdings" charset="2"/>
              <a:buChar char="Ø"/>
            </a:pPr>
            <a:r>
              <a:rPr lang="en-US" sz="1600" dirty="0">
                <a:latin typeface="Adobe Caslon Pro"/>
                <a:cs typeface="Adobe Caslon Pro"/>
              </a:rPr>
              <a:t>We have assignments for you to complete in order to earn a letter grade, and the internship site may have additional requirements. </a:t>
            </a:r>
          </a:p>
          <a:p>
            <a:pPr marL="285750" indent="-285750">
              <a:buFont typeface="Wingdings" charset="2"/>
              <a:buChar char="Ø"/>
            </a:pPr>
            <a:r>
              <a:rPr lang="en-US" sz="1600" dirty="0">
                <a:latin typeface="Adobe Caslon Pro"/>
                <a:cs typeface="Adobe Caslon Pro"/>
              </a:rPr>
              <a:t>Once you are approved, you must schedule COMM 495 in </a:t>
            </a:r>
            <a:r>
              <a:rPr lang="en-US" sz="1600" dirty="0" err="1">
                <a:latin typeface="Adobe Caslon Pro"/>
                <a:cs typeface="Adobe Caslon Pro"/>
              </a:rPr>
              <a:t>Lionpath</a:t>
            </a:r>
            <a:r>
              <a:rPr lang="en-US" sz="1600" dirty="0">
                <a:latin typeface="Adobe Caslon Pro"/>
                <a:cs typeface="Adobe Caslon Pro"/>
              </a:rPr>
              <a:t> (or our office) for 1, 2 or 3 credits. Make sure you can fulfill the MINIMUM number of hours for that credit level- talk to your supervisor!</a:t>
            </a:r>
          </a:p>
          <a:p>
            <a:pPr marL="285750" indent="-285750">
              <a:buFont typeface="Wingdings" charset="2"/>
              <a:buChar char="Ø"/>
            </a:pPr>
            <a:r>
              <a:rPr lang="en-US" sz="1600" dirty="0">
                <a:latin typeface="Adobe Caslon Pro"/>
                <a:cs typeface="Adobe Caslon Pro"/>
              </a:rPr>
              <a:t>Once you schedule, the course packet for that semester will become active in your CANVAS account. READ the entire packet, it outlines all course requirements for the semester.</a:t>
            </a:r>
          </a:p>
          <a:p>
            <a:pPr marL="285750" indent="-285750">
              <a:buFont typeface="Wingdings" charset="2"/>
              <a:buChar char="Ø"/>
            </a:pPr>
            <a:r>
              <a:rPr lang="en-US" sz="1600" dirty="0">
                <a:latin typeface="Adobe Caslon Pro"/>
                <a:cs typeface="Adobe Caslon Pro"/>
              </a:rPr>
              <a:t>Start logging your hours, keeping your journals and absorbing as much as you can while you’re at this location</a:t>
            </a:r>
          </a:p>
          <a:p>
            <a:pPr marL="285750" indent="-285750">
              <a:buFont typeface="Wingdings" charset="2"/>
              <a:buChar char="Ø"/>
            </a:pPr>
            <a:r>
              <a:rPr lang="en-US" sz="1600" dirty="0">
                <a:latin typeface="Adobe Caslon Pro"/>
                <a:cs typeface="Adobe Caslon Pro"/>
              </a:rPr>
              <a:t>Follow the timeline for assignment due dates! </a:t>
            </a:r>
          </a:p>
          <a:p>
            <a:pPr marL="285750" indent="-285750">
              <a:buFont typeface="Wingdings" charset="2"/>
              <a:buChar char="Ø"/>
            </a:pPr>
            <a:endParaRPr lang="en-US" sz="1400" dirty="0">
              <a:latin typeface="Adobe Caslon Pro"/>
              <a:cs typeface="Adobe Caslon Pro"/>
            </a:endParaRP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1060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The 7 Internship Requirements</a:t>
            </a:r>
          </a:p>
        </p:txBody>
      </p:sp>
      <p:sp>
        <p:nvSpPr>
          <p:cNvPr id="4" name="Text Placeholder 7"/>
          <p:cNvSpPr txBox="1">
            <a:spLocks/>
          </p:cNvSpPr>
          <p:nvPr/>
        </p:nvSpPr>
        <p:spPr>
          <a:xfrm>
            <a:off x="685800" y="1459333"/>
            <a:ext cx="38100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All Bellisario College of Communications students must meet all 7 requirements.</a:t>
            </a:r>
          </a:p>
          <a:p>
            <a:pPr>
              <a:buFont typeface="Wingdings" charset="2"/>
              <a:buChar char="Ø"/>
              <a:defRPr/>
            </a:pPr>
            <a:endParaRPr lang="en-US" sz="2000" dirty="0">
              <a:latin typeface="Adobe Caslon Pro"/>
              <a:ea typeface="ＭＳ Ｐゴシック" pitchFamily="-112" charset="-128"/>
              <a:cs typeface="Adobe Caslon Pro"/>
            </a:endParaRPr>
          </a:p>
          <a:p>
            <a:pPr>
              <a:buFont typeface="Wingdings" charset="2"/>
              <a:buChar char="Ø"/>
              <a:defRPr/>
            </a:pPr>
            <a:r>
              <a:rPr lang="en-US" sz="2000" dirty="0">
                <a:latin typeface="Adobe Caslon Pro"/>
                <a:ea typeface="ＭＳ Ｐゴシック" pitchFamily="-112" charset="-128"/>
                <a:cs typeface="Adobe Caslon Pro"/>
              </a:rPr>
              <a:t>Please note your internship location may have additional requirements.</a:t>
            </a:r>
          </a:p>
        </p:txBody>
      </p:sp>
      <p:graphicFrame>
        <p:nvGraphicFramePr>
          <p:cNvPr id="3" name="Diagram 2"/>
          <p:cNvGraphicFramePr/>
          <p:nvPr>
            <p:extLst>
              <p:ext uri="{D42A27DB-BD31-4B8C-83A1-F6EECF244321}">
                <p14:modId xmlns:p14="http://schemas.microsoft.com/office/powerpoint/2010/main" val="2675427191"/>
              </p:ext>
            </p:extLst>
          </p:nvPr>
        </p:nvGraphicFramePr>
        <p:xfrm>
          <a:off x="4312720" y="1252986"/>
          <a:ext cx="4030463" cy="2716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34728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360" y="987732"/>
            <a:ext cx="3045410" cy="2995871"/>
          </a:xfrm>
        </p:spPr>
        <p:txBody>
          <a:bodyPr>
            <a:normAutofit fontScale="90000"/>
          </a:bodyPr>
          <a:lstStyle/>
          <a:p>
            <a:r>
              <a:rPr lang="en-US" dirty="0">
                <a:latin typeface="Adobe Caslon Pro Bold"/>
                <a:cs typeface="Adobe Caslon Pro Bold"/>
              </a:rPr>
              <a:t>Where are we located?</a:t>
            </a:r>
            <a:br>
              <a:rPr lang="en-US" dirty="0">
                <a:latin typeface="Adobe Caslon Pro Bold"/>
                <a:cs typeface="Adobe Caslon Pro Bold"/>
              </a:rPr>
            </a:br>
            <a:br>
              <a:rPr lang="en-US" dirty="0">
                <a:latin typeface="Adobe Caslon Pro Bold"/>
                <a:cs typeface="Adobe Caslon Pro Bold"/>
              </a:rPr>
            </a:br>
            <a:r>
              <a:rPr lang="en-US" sz="3600" dirty="0">
                <a:latin typeface="Adobe Caslon Pro Bold"/>
                <a:cs typeface="Adobe Caslon Pro Bold"/>
              </a:rPr>
              <a:t>Virtual/208 Carnegie</a:t>
            </a:r>
            <a:br>
              <a:rPr lang="en-US" sz="3600" dirty="0">
                <a:latin typeface="Adobe Caslon Pro Bold"/>
                <a:cs typeface="Adobe Caslon Pro Bold"/>
              </a:rPr>
            </a:br>
            <a:endParaRPr lang="en-US" sz="3600" dirty="0">
              <a:latin typeface="Adobe Caslon Pro Bold"/>
              <a:cs typeface="Adobe Caslon Pro Bold"/>
            </a:endParaRP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6" name="Picture 5" descr="Carnegietopvi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93360" cy="4345020"/>
          </a:xfrm>
          <a:prstGeom prst="rect">
            <a:avLst/>
          </a:prstGeom>
        </p:spPr>
      </p:pic>
    </p:spTree>
    <p:extLst>
      <p:ext uri="{BB962C8B-B14F-4D97-AF65-F5344CB8AC3E}">
        <p14:creationId xmlns:p14="http://schemas.microsoft.com/office/powerpoint/2010/main" val="257291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#1</a:t>
            </a:r>
          </a:p>
        </p:txBody>
      </p:sp>
      <p:sp>
        <p:nvSpPr>
          <p:cNvPr id="4" name="Content Placeholder 5"/>
          <p:cNvSpPr txBox="1">
            <a:spLocks/>
          </p:cNvSpPr>
          <p:nvPr/>
        </p:nvSpPr>
        <p:spPr>
          <a:xfrm>
            <a:off x="374981" y="1253354"/>
            <a:ext cx="3932238" cy="1864507"/>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Pre-requisite courses must be</a:t>
            </a:r>
          </a:p>
          <a:p>
            <a:pPr>
              <a:buFont typeface="Wingdings" pitchFamily="-112" charset="2"/>
              <a:buNone/>
              <a:defRPr/>
            </a:pPr>
            <a:r>
              <a:rPr lang="en-US" sz="2000" dirty="0">
                <a:latin typeface="Adobe Caslon Pro"/>
                <a:ea typeface="ＭＳ Ｐゴシック" pitchFamily="-112" charset="-128"/>
                <a:cs typeface="Adobe Caslon Pro"/>
              </a:rPr>
              <a:t>	completed with a</a:t>
            </a:r>
            <a:r>
              <a:rPr lang="en-US" sz="2000" b="1" dirty="0">
                <a:latin typeface="Adobe Caslon Pro"/>
                <a:ea typeface="ＭＳ Ｐゴシック" pitchFamily="-112" charset="-128"/>
                <a:cs typeface="Adobe Caslon Pro"/>
              </a:rPr>
              <a:t> </a:t>
            </a:r>
            <a:r>
              <a:rPr lang="en-US" sz="2000" b="1" dirty="0">
                <a:solidFill>
                  <a:srgbClr val="FF0000"/>
                </a:solidFill>
                <a:latin typeface="Adobe Caslon Pro"/>
                <a:ea typeface="ＭＳ Ｐゴシック" pitchFamily="-112" charset="-128"/>
                <a:cs typeface="Adobe Caslon Pro"/>
              </a:rPr>
              <a:t>C</a:t>
            </a:r>
            <a:r>
              <a:rPr lang="en-US" sz="2000" b="1" dirty="0">
                <a:solidFill>
                  <a:srgbClr val="FFD577"/>
                </a:solidFill>
                <a:latin typeface="Adobe Caslon Pro"/>
                <a:ea typeface="ＭＳ Ｐゴシック" pitchFamily="-112" charset="-128"/>
                <a:cs typeface="Adobe Caslon Pro"/>
              </a:rPr>
              <a:t> </a:t>
            </a:r>
            <a:r>
              <a:rPr lang="en-US" sz="2000" dirty="0">
                <a:latin typeface="Adobe Caslon Pro"/>
                <a:ea typeface="ＭＳ Ｐゴシック" pitchFamily="-112" charset="-128"/>
                <a:cs typeface="Adobe Caslon Pro"/>
              </a:rPr>
              <a:t>or better prior to taking an internship for credit.</a:t>
            </a:r>
          </a:p>
          <a:p>
            <a:pPr>
              <a:buFont typeface="Wingdings" charset="2"/>
              <a:buChar char="Ø"/>
              <a:defRPr/>
            </a:pPr>
            <a:r>
              <a:rPr lang="en-US" sz="2000" dirty="0">
                <a:latin typeface="Adobe Caslon Pro"/>
                <a:ea typeface="ＭＳ Ｐゴシック" pitchFamily="-112" charset="-128"/>
                <a:cs typeface="Adobe Caslon Pro"/>
              </a:rPr>
              <a:t>There are different pre-requisite courses for each major.</a:t>
            </a:r>
          </a:p>
        </p:txBody>
      </p:sp>
      <p:sp>
        <p:nvSpPr>
          <p:cNvPr id="5" name="Content Placeholder 6"/>
          <p:cNvSpPr txBox="1">
            <a:spLocks/>
          </p:cNvSpPr>
          <p:nvPr/>
        </p:nvSpPr>
        <p:spPr>
          <a:xfrm>
            <a:off x="4307220" y="1149531"/>
            <a:ext cx="4697040" cy="243220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Advertising – COMM 320</a:t>
            </a:r>
          </a:p>
          <a:p>
            <a:pPr>
              <a:buFont typeface="Wingdings" charset="2"/>
              <a:buChar char="Ø"/>
              <a:defRPr/>
            </a:pPr>
            <a:r>
              <a:rPr lang="en-US" sz="1600" dirty="0">
                <a:latin typeface="Adobe Caslon Pro"/>
                <a:ea typeface="ＭＳ Ｐゴシック" pitchFamily="-112" charset="-128"/>
                <a:cs typeface="Adobe Caslon Pro"/>
              </a:rPr>
              <a:t>Public Relations – COMM 260W or COMM 370</a:t>
            </a:r>
          </a:p>
          <a:p>
            <a:pPr>
              <a:buFont typeface="Wingdings" charset="2"/>
              <a:buChar char="Ø"/>
              <a:defRPr/>
            </a:pPr>
            <a:r>
              <a:rPr lang="en-US" sz="1600" dirty="0">
                <a:latin typeface="Adobe Caslon Pro"/>
                <a:ea typeface="ＭＳ Ｐゴシック" pitchFamily="-112" charset="-128"/>
                <a:cs typeface="Adobe Caslon Pro"/>
              </a:rPr>
              <a:t>Journalism – COMM 260W</a:t>
            </a:r>
          </a:p>
          <a:p>
            <a:pPr>
              <a:buFont typeface="Wingdings" charset="2"/>
              <a:buChar char="Ø"/>
              <a:defRPr/>
            </a:pPr>
            <a:r>
              <a:rPr lang="en-US" sz="1600" dirty="0">
                <a:latin typeface="Adobe Caslon Pro"/>
                <a:ea typeface="ＭＳ Ｐゴシック" pitchFamily="-112" charset="-128"/>
                <a:cs typeface="Adobe Caslon Pro"/>
              </a:rPr>
              <a:t>Telecommunications – COMM 180 or 283</a:t>
            </a:r>
          </a:p>
          <a:p>
            <a:pPr>
              <a:buFont typeface="Wingdings" charset="2"/>
              <a:buChar char="Ø"/>
              <a:defRPr/>
            </a:pPr>
            <a:r>
              <a:rPr lang="en-US" sz="1600" dirty="0">
                <a:latin typeface="Adobe Caslon Pro"/>
                <a:ea typeface="ＭＳ Ｐゴシック" pitchFamily="-112" charset="-128"/>
                <a:cs typeface="Adobe Caslon Pro"/>
              </a:rPr>
              <a:t>Film/Video – COMM 150, 250 or 242</a:t>
            </a:r>
          </a:p>
          <a:p>
            <a:pPr>
              <a:buFont typeface="Wingdings" charset="2"/>
              <a:buChar char="Ø"/>
              <a:defRPr/>
            </a:pPr>
            <a:r>
              <a:rPr lang="en-US" sz="1600" dirty="0">
                <a:latin typeface="Adobe Caslon Pro"/>
                <a:ea typeface="ＭＳ Ｐゴシック" pitchFamily="-112" charset="-128"/>
                <a:cs typeface="Adobe Caslon Pro"/>
              </a:rPr>
              <a:t>Media Studies – To be determined based on internship</a:t>
            </a:r>
          </a:p>
        </p:txBody>
      </p:sp>
      <p:sp>
        <p:nvSpPr>
          <p:cNvPr id="7" name="TextBox 7"/>
          <p:cNvSpPr txBox="1">
            <a:spLocks noChangeArrowheads="1"/>
          </p:cNvSpPr>
          <p:nvPr/>
        </p:nvSpPr>
        <p:spPr bwMode="auto">
          <a:xfrm>
            <a:off x="933597" y="3361191"/>
            <a:ext cx="7467600" cy="830997"/>
          </a:xfrm>
          <a:prstGeom prst="rect">
            <a:avLst/>
          </a:prstGeom>
          <a:noFill/>
          <a:ln w="9525">
            <a:noFill/>
            <a:miter lim="800000"/>
            <a:headEnd/>
            <a:tailEnd/>
          </a:ln>
        </p:spPr>
        <p:txBody>
          <a:bodyPr>
            <a:prstTxWarp prst="textNoShape">
              <a:avLst/>
            </a:prstTxWarp>
            <a:spAutoFit/>
          </a:bodyPr>
          <a:lstStyle/>
          <a:p>
            <a:r>
              <a:rPr lang="en-US" sz="1600" dirty="0">
                <a:latin typeface="Adobe Caslon Pro Bold"/>
                <a:cs typeface="Adobe Caslon Pro Bold"/>
              </a:rPr>
              <a:t>IMPORTANT NOTE:  Film/Video students please be aware the COMM 495, internship for-credit course, does not formally count as credit toward completion of the major.  You must receive pre-approval from your faculty advisor.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2600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#2                                    #3</a:t>
            </a:r>
          </a:p>
        </p:txBody>
      </p:sp>
      <p:sp>
        <p:nvSpPr>
          <p:cNvPr id="4" name="Content Placeholder 2"/>
          <p:cNvSpPr>
            <a:spLocks noGrp="1"/>
          </p:cNvSpPr>
          <p:nvPr>
            <p:ph sz="half" idx="1"/>
          </p:nvPr>
        </p:nvSpPr>
        <p:spPr>
          <a:xfrm>
            <a:off x="267096" y="1216446"/>
            <a:ext cx="3932238" cy="3979863"/>
          </a:xfrm>
        </p:spPr>
        <p:txBody>
          <a:bodyPr>
            <a:normAutofit/>
          </a:bodyPr>
          <a:lstStyle/>
          <a:p>
            <a:pPr>
              <a:buFont typeface="Wingdings" charset="2"/>
              <a:buChar char="Ø"/>
              <a:defRPr/>
            </a:pPr>
            <a:r>
              <a:rPr lang="en-US" sz="1800" dirty="0">
                <a:latin typeface="Adobe Caslon Pro"/>
                <a:ea typeface="ＭＳ Ｐゴシック" pitchFamily="-112" charset="-128"/>
                <a:cs typeface="Adobe Caslon Pro"/>
              </a:rPr>
              <a:t>You must complete a minimum of 50 hours of internship work </a:t>
            </a:r>
            <a:r>
              <a:rPr lang="en-US" sz="1800" i="1" u="sng" dirty="0">
                <a:latin typeface="Adobe Caslon Pro"/>
                <a:ea typeface="ＭＳ Ｐゴシック" pitchFamily="-112" charset="-128"/>
                <a:cs typeface="Adobe Caslon Pro"/>
              </a:rPr>
              <a:t>per credit.</a:t>
            </a:r>
          </a:p>
          <a:p>
            <a:pPr>
              <a:buFont typeface="Wingdings" charset="2"/>
              <a:buChar char="Ø"/>
              <a:defRPr/>
            </a:pPr>
            <a:r>
              <a:rPr lang="en-US" sz="1600" dirty="0">
                <a:latin typeface="Adobe Caslon Pro"/>
                <a:ea typeface="ＭＳ Ｐゴシック" pitchFamily="-112" charset="-128"/>
                <a:cs typeface="Adobe Caslon Pro"/>
              </a:rPr>
              <a:t>This hourly requirement is the </a:t>
            </a:r>
            <a:r>
              <a:rPr lang="en-US" sz="1600" dirty="0" err="1">
                <a:latin typeface="Adobe Caslon Pro"/>
                <a:ea typeface="ＭＳ Ｐゴシック" pitchFamily="-112" charset="-128"/>
                <a:cs typeface="Adobe Caslon Pro"/>
              </a:rPr>
              <a:t>Bellisario</a:t>
            </a:r>
            <a:r>
              <a:rPr lang="en-US" sz="1600" dirty="0">
                <a:latin typeface="Adobe Caslon Pro"/>
                <a:ea typeface="ＭＳ Ｐゴシック" pitchFamily="-112" charset="-128"/>
                <a:cs typeface="Adobe Caslon Pro"/>
              </a:rPr>
              <a:t> College of Communications requirement.  The internship locations may have a higher hourly requirement, thus you must adhere to the higher requirement.</a:t>
            </a:r>
          </a:p>
        </p:txBody>
      </p:sp>
      <p:sp>
        <p:nvSpPr>
          <p:cNvPr id="5" name="Content Placeholder 3"/>
          <p:cNvSpPr txBox="1">
            <a:spLocks/>
          </p:cNvSpPr>
          <p:nvPr/>
        </p:nvSpPr>
        <p:spPr>
          <a:xfrm>
            <a:off x="4845780" y="1383417"/>
            <a:ext cx="3932237" cy="39798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800" dirty="0">
                <a:latin typeface="Adobe Caslon Pro"/>
                <a:ea typeface="ＭＳ Ｐゴシック" pitchFamily="-112" charset="-128"/>
                <a:cs typeface="Adobe Caslon Pro"/>
              </a:rPr>
              <a:t>Confirmation of Internship Placement Form to be completed by you and your supervisor on the first day at your internship. YOU must then submit on Canvas</a:t>
            </a:r>
            <a:endParaRPr lang="en-US" sz="1800" dirty="0">
              <a:latin typeface="Adobe Caslon Pro"/>
              <a:cs typeface="Adobe Caslon Pro"/>
            </a:endParaRPr>
          </a:p>
        </p:txBody>
      </p:sp>
      <p:cxnSp>
        <p:nvCxnSpPr>
          <p:cNvPr id="7" name="Straight Connector 6"/>
          <p:cNvCxnSpPr/>
          <p:nvPr/>
        </p:nvCxnSpPr>
        <p:spPr>
          <a:xfrm flipH="1">
            <a:off x="4524944" y="260281"/>
            <a:ext cx="15210" cy="3931531"/>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6261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#4 </a:t>
            </a:r>
          </a:p>
        </p:txBody>
      </p:sp>
      <p:sp>
        <p:nvSpPr>
          <p:cNvPr id="5" name="TextBox 4"/>
          <p:cNvSpPr txBox="1"/>
          <p:nvPr/>
        </p:nvSpPr>
        <p:spPr>
          <a:xfrm>
            <a:off x="2460764" y="1250858"/>
            <a:ext cx="4267200" cy="646331"/>
          </a:xfrm>
          <a:prstGeom prst="rect">
            <a:avLst/>
          </a:prstGeom>
          <a:noFill/>
        </p:spPr>
        <p:txBody>
          <a:bodyPr wrap="square" rtlCol="0">
            <a:spAutoFit/>
          </a:bodyPr>
          <a:lstStyle/>
          <a:p>
            <a:pPr algn="ctr"/>
            <a:r>
              <a:rPr lang="en-US" sz="3600" dirty="0">
                <a:latin typeface="Adobe Caslon Pro Bold"/>
                <a:cs typeface="Adobe Caslon Pro Bold"/>
              </a:rPr>
              <a:t>Weekly Journals</a:t>
            </a:r>
          </a:p>
        </p:txBody>
      </p:sp>
      <p:sp>
        <p:nvSpPr>
          <p:cNvPr id="2" name="TextBox 1"/>
          <p:cNvSpPr txBox="1"/>
          <p:nvPr/>
        </p:nvSpPr>
        <p:spPr>
          <a:xfrm>
            <a:off x="768101" y="2178564"/>
            <a:ext cx="7665788" cy="1477328"/>
          </a:xfrm>
          <a:prstGeom prst="rect">
            <a:avLst/>
          </a:prstGeom>
          <a:noFill/>
        </p:spPr>
        <p:txBody>
          <a:bodyPr wrap="square" rtlCol="0">
            <a:spAutoFit/>
          </a:bodyPr>
          <a:lstStyle/>
          <a:p>
            <a:pPr marL="285750" indent="-285750">
              <a:buFont typeface="Wingdings" charset="2"/>
              <a:buChar char="Ø"/>
            </a:pPr>
            <a:r>
              <a:rPr lang="en-US" dirty="0">
                <a:latin typeface="Adobe Caslon Pro"/>
                <a:cs typeface="Adobe Caslon Pro"/>
              </a:rPr>
              <a:t>The average number of weekly journal pages per credit, should be as follows:</a:t>
            </a:r>
          </a:p>
          <a:p>
            <a:pPr marL="742950" lvl="1" indent="-285750">
              <a:buFont typeface="Wingdings" charset="2"/>
              <a:buChar char="Ø"/>
            </a:pPr>
            <a:r>
              <a:rPr lang="en-US" b="1" dirty="0">
                <a:latin typeface="Adobe Caslon Pro"/>
                <a:cs typeface="Adobe Caslon Pro"/>
              </a:rPr>
              <a:t>One Credit </a:t>
            </a:r>
            <a:r>
              <a:rPr lang="en-US" dirty="0">
                <a:latin typeface="Adobe Caslon Pro"/>
                <a:cs typeface="Adobe Caslon Pro"/>
              </a:rPr>
              <a:t>= one page, double-spaced, 12-point font</a:t>
            </a:r>
          </a:p>
          <a:p>
            <a:pPr marL="742950" lvl="1" indent="-285750">
              <a:buFont typeface="Wingdings" charset="2"/>
              <a:buChar char="Ø"/>
            </a:pPr>
            <a:r>
              <a:rPr lang="en-US" b="1" dirty="0">
                <a:latin typeface="Adobe Caslon Pro"/>
                <a:cs typeface="Adobe Caslon Pro"/>
              </a:rPr>
              <a:t>Two Credits </a:t>
            </a:r>
            <a:r>
              <a:rPr lang="en-US" dirty="0">
                <a:latin typeface="Adobe Caslon Pro"/>
                <a:cs typeface="Adobe Caslon Pro"/>
              </a:rPr>
              <a:t>= one and a half page, double-spaced, 12-point font</a:t>
            </a:r>
          </a:p>
          <a:p>
            <a:pPr marL="742950" lvl="1" indent="-285750">
              <a:buFont typeface="Wingdings" charset="2"/>
              <a:buChar char="Ø"/>
            </a:pPr>
            <a:r>
              <a:rPr lang="en-US" b="1" dirty="0">
                <a:latin typeface="Adobe Caslon Pro"/>
                <a:cs typeface="Adobe Caslon Pro"/>
              </a:rPr>
              <a:t>Three Credits </a:t>
            </a:r>
            <a:r>
              <a:rPr lang="en-US" dirty="0">
                <a:latin typeface="Adobe Caslon Pro"/>
                <a:cs typeface="Adobe Caslon Pro"/>
              </a:rPr>
              <a:t>= two pages, double-spaced, 12-point font</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254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#5 </a:t>
            </a:r>
          </a:p>
        </p:txBody>
      </p:sp>
      <p:sp>
        <p:nvSpPr>
          <p:cNvPr id="4" name="TextBox 3"/>
          <p:cNvSpPr txBox="1"/>
          <p:nvPr/>
        </p:nvSpPr>
        <p:spPr>
          <a:xfrm>
            <a:off x="570371" y="1401880"/>
            <a:ext cx="8053641"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defRPr/>
            </a:pPr>
            <a:r>
              <a:rPr lang="en-US" sz="1400" dirty="0">
                <a:solidFill>
                  <a:srgbClr val="000000"/>
                </a:solidFill>
                <a:ea typeface="ＭＳ Ｐゴシック" pitchFamily="-112" charset="-128"/>
                <a:cs typeface="ＭＳ Ｐゴシック" pitchFamily="-112" charset="-128"/>
              </a:rPr>
              <a:t>THE MID-TERM EVALUATION.  IT IS YOUR RESPONSIBILITY TO MAKE SURE  THAT YOUR  SUPERVISOR IS AWARE OF THIS REQUIREMENT TO BE COMPLETED BY YOU AND YOUR SUPERVISOR AT THE MID-POINT DATE OF THE INTERNSHIP (DETERMINED BY THE START AND END DATES OF THE INTERNSHIP EXPERIENCE). </a:t>
            </a:r>
          </a:p>
        </p:txBody>
      </p:sp>
      <p:sp>
        <p:nvSpPr>
          <p:cNvPr id="5" name="TextBox 4"/>
          <p:cNvSpPr txBox="1"/>
          <p:nvPr/>
        </p:nvSpPr>
        <p:spPr>
          <a:xfrm>
            <a:off x="570371" y="2345166"/>
            <a:ext cx="8053641"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400" b="1" dirty="0">
                <a:effectLst/>
              </a:rPr>
              <a:t>Mid-Term Evaluations:  </a:t>
            </a:r>
            <a:endParaRPr lang="en-US" sz="1400" b="1" dirty="0"/>
          </a:p>
          <a:p>
            <a:pPr marL="285750" lvl="0" indent="-285750">
              <a:buFont typeface="Arial"/>
              <a:buChar char="•"/>
            </a:pPr>
            <a:r>
              <a:rPr lang="en-US" sz="1400" dirty="0">
                <a:effectLst/>
              </a:rPr>
              <a:t>Supervisor must complete on-line mid-term evaluation of student by the mid-point date of internship (determined by start and end date agreed upon by student/supervisor). Supervisor should go to </a:t>
            </a:r>
            <a:r>
              <a:rPr lang="en-US" sz="1400" b="1" dirty="0"/>
              <a:t>https://</a:t>
            </a:r>
            <a:r>
              <a:rPr lang="en-US" sz="1400" b="1" dirty="0" err="1"/>
              <a:t>pennstate.qualtrics.com</a:t>
            </a:r>
            <a:r>
              <a:rPr lang="en-US" sz="1400" b="1" dirty="0"/>
              <a:t>/</a:t>
            </a:r>
            <a:r>
              <a:rPr lang="en-US" sz="1400" b="1" dirty="0" err="1"/>
              <a:t>jfe</a:t>
            </a:r>
            <a:r>
              <a:rPr lang="en-US" sz="1400" b="1" dirty="0"/>
              <a:t>/form/SV_6DcldBeis8YyBBX</a:t>
            </a:r>
            <a:r>
              <a:rPr lang="en-US" sz="1400" dirty="0">
                <a:effectLst/>
              </a:rPr>
              <a:t>.  </a:t>
            </a:r>
          </a:p>
          <a:p>
            <a:pPr marL="285750" lvl="0" indent="-285750">
              <a:buFont typeface="Arial"/>
              <a:buChar char="•"/>
            </a:pPr>
            <a:r>
              <a:rPr lang="en-US" sz="1400" dirty="0">
                <a:effectLst/>
              </a:rPr>
              <a:t>Student must complete on-line mid-term evaluation of internship by the mid-point date of internship (determined by start and end date agreed upon by student and supervisor).  Go to - </a:t>
            </a:r>
            <a:r>
              <a:rPr lang="en-US" sz="1400" b="1" dirty="0"/>
              <a:t>https://</a:t>
            </a:r>
            <a:r>
              <a:rPr lang="en-US" sz="1400" b="1" dirty="0" err="1"/>
              <a:t>pennstate.qualtrics.com</a:t>
            </a:r>
            <a:r>
              <a:rPr lang="en-US" sz="1400" b="1" dirty="0"/>
              <a:t>/</a:t>
            </a:r>
            <a:r>
              <a:rPr lang="en-US" sz="1400" b="1" dirty="0" err="1"/>
              <a:t>jfe</a:t>
            </a:r>
            <a:r>
              <a:rPr lang="en-US" sz="1400" b="1" dirty="0"/>
              <a:t>/form/SV_3TPBItdSdxTgPLT</a:t>
            </a:r>
            <a:endParaRPr lang="en-US" sz="1400" b="1" dirty="0">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580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#6 </a:t>
            </a:r>
          </a:p>
        </p:txBody>
      </p:sp>
      <p:sp>
        <p:nvSpPr>
          <p:cNvPr id="4" name="TextBox 3"/>
          <p:cNvSpPr txBox="1"/>
          <p:nvPr/>
        </p:nvSpPr>
        <p:spPr>
          <a:xfrm>
            <a:off x="1447800" y="1384301"/>
            <a:ext cx="6248400" cy="923330"/>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a:defRPr/>
            </a:pPr>
            <a:r>
              <a:rPr lang="en-US" dirty="0">
                <a:solidFill>
                  <a:srgbClr val="000000"/>
                </a:solidFill>
                <a:latin typeface="Adobe Caslon Pro"/>
                <a:ea typeface="ＭＳ Ｐゴシック" pitchFamily="-112" charset="-128"/>
                <a:cs typeface="Adobe Caslon Pro"/>
              </a:rPr>
              <a:t>You must complete an Internship Critique (final paper) or a Video Summary at the end of the internship – details for both are provided in the internship packet</a:t>
            </a:r>
          </a:p>
        </p:txBody>
      </p:sp>
      <p:sp>
        <p:nvSpPr>
          <p:cNvPr id="5" name="TextBox 4"/>
          <p:cNvSpPr txBox="1"/>
          <p:nvPr/>
        </p:nvSpPr>
        <p:spPr>
          <a:xfrm>
            <a:off x="912345" y="2389034"/>
            <a:ext cx="7319311" cy="20621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charset="2"/>
              <a:buChar char="Ø"/>
              <a:defRPr/>
            </a:pPr>
            <a:r>
              <a:rPr lang="en-US" sz="1600" dirty="0">
                <a:effectLst/>
                <a:latin typeface="Adobe Caslon Pro"/>
                <a:cs typeface="Adobe Caslon Pro"/>
              </a:rPr>
              <a:t>The average number of critique pages or video length per credit should be as follows:</a:t>
            </a:r>
          </a:p>
          <a:p>
            <a:pPr marL="285750" indent="-285750">
              <a:buFont typeface="Wingdings" charset="2"/>
              <a:buChar char="Ø"/>
              <a:defRPr/>
            </a:pPr>
            <a:r>
              <a:rPr lang="en-US" sz="1600" dirty="0">
                <a:latin typeface="Adobe Caslon Pro"/>
                <a:cs typeface="Adobe Caslon Pro"/>
              </a:rPr>
              <a:t>1.0 credit- Internship Critique (final paper) should be 3-4 pages or 2:00 minutes minimum for the Video Summary</a:t>
            </a:r>
          </a:p>
          <a:p>
            <a:pPr marL="285750" indent="-285750">
              <a:buFont typeface="Wingdings" charset="2"/>
              <a:buChar char="Ø"/>
              <a:defRPr/>
            </a:pPr>
            <a:r>
              <a:rPr lang="en-US" sz="1600" dirty="0">
                <a:effectLst/>
                <a:latin typeface="Adobe Caslon Pro"/>
                <a:cs typeface="Adobe Caslon Pro"/>
              </a:rPr>
              <a:t>2.0 credits- Internship Critique (final paper) should be 4-5 pages or 2:30 minutes minimum for the Video Summary </a:t>
            </a:r>
          </a:p>
          <a:p>
            <a:pPr marL="285750" indent="-285750">
              <a:buFont typeface="Wingdings" charset="2"/>
              <a:buChar char="Ø"/>
              <a:defRPr/>
            </a:pPr>
            <a:r>
              <a:rPr lang="en-US" sz="1600" dirty="0">
                <a:latin typeface="Adobe Caslon Pro"/>
                <a:cs typeface="Adobe Caslon Pro"/>
              </a:rPr>
              <a:t>3.0 credits- Internship Critique (final paper) should be 5-6 pages or 3:00 minutes minimum for the Video Summary</a:t>
            </a:r>
            <a:endParaRPr lang="en-US" sz="1600" dirty="0">
              <a:effectLst/>
              <a:latin typeface="Adobe Caslon Pro"/>
              <a:cs typeface="Adobe Caslon Pro"/>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566634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2770981" y="385033"/>
            <a:ext cx="3602038" cy="712787"/>
          </a:xfrm>
        </p:spPr>
        <p:txBody>
          <a:bodyPr/>
          <a:lstStyle/>
          <a:p>
            <a:pPr>
              <a:defRPr/>
            </a:pPr>
            <a:r>
              <a:rPr lang="en-US" sz="4000" dirty="0">
                <a:latin typeface="Adobe Caslon Pro Bold"/>
                <a:ea typeface="ＭＳ Ｐゴシック" pitchFamily="-112" charset="-128"/>
                <a:cs typeface="Adobe Caslon Pro Bold"/>
              </a:rPr>
              <a:t>#7</a:t>
            </a:r>
          </a:p>
        </p:txBody>
      </p:sp>
      <p:sp>
        <p:nvSpPr>
          <p:cNvPr id="4" name="Content Placeholder 10"/>
          <p:cNvSpPr>
            <a:spLocks noGrp="1"/>
          </p:cNvSpPr>
          <p:nvPr>
            <p:ph idx="1"/>
          </p:nvPr>
        </p:nvSpPr>
        <p:spPr>
          <a:xfrm>
            <a:off x="4059239" y="1303605"/>
            <a:ext cx="4547262" cy="1969833"/>
          </a:xfrm>
        </p:spPr>
        <p:txBody>
          <a:bodyPr>
            <a:normAutofit fontScale="92500"/>
          </a:bodyPr>
          <a:lstStyle/>
          <a:p>
            <a:pPr marL="0" indent="0">
              <a:buNone/>
              <a:defRPr/>
            </a:pPr>
            <a:r>
              <a:rPr lang="en-US" sz="2200" u="sng" dirty="0">
                <a:ea typeface="ＭＳ Ｐゴシック" pitchFamily="-112" charset="-128"/>
                <a:cs typeface="ＭＳ Ｐゴシック" pitchFamily="-112" charset="-128"/>
              </a:rPr>
              <a:t>How your internship grade is determined:</a:t>
            </a:r>
            <a:endParaRPr lang="en-US" sz="2200" dirty="0">
              <a:ea typeface="ＭＳ Ｐゴシック" pitchFamily="-112" charset="-128"/>
              <a:cs typeface="ＭＳ Ｐゴシック" pitchFamily="-112" charset="-128"/>
            </a:endParaRPr>
          </a:p>
          <a:p>
            <a:pPr>
              <a:buFont typeface="Wingdings" charset="2"/>
              <a:buChar char="Ø"/>
              <a:defRPr/>
            </a:pPr>
            <a:r>
              <a:rPr lang="en-US" sz="2200" dirty="0">
                <a:ea typeface="ＭＳ Ｐゴシック" pitchFamily="-112" charset="-128"/>
                <a:cs typeface="ＭＳ Ｐゴシック" pitchFamily="-112" charset="-128"/>
              </a:rPr>
              <a:t>Journals X 30%</a:t>
            </a:r>
          </a:p>
          <a:p>
            <a:pPr>
              <a:buFont typeface="Wingdings" charset="2"/>
              <a:buChar char="Ø"/>
              <a:defRPr/>
            </a:pPr>
            <a:r>
              <a:rPr lang="en-US" sz="2200" dirty="0">
                <a:ea typeface="ＭＳ Ｐゴシック" pitchFamily="-112" charset="-128"/>
                <a:cs typeface="ＭＳ Ｐゴシック" pitchFamily="-112" charset="-128"/>
              </a:rPr>
              <a:t>Written or Video Critique  X 20%</a:t>
            </a:r>
          </a:p>
          <a:p>
            <a:pPr>
              <a:buFont typeface="Wingdings" charset="2"/>
              <a:buChar char="Ø"/>
              <a:defRPr/>
            </a:pPr>
            <a:r>
              <a:rPr lang="en-US" sz="2200" dirty="0">
                <a:ea typeface="ＭＳ Ｐゴシック" pitchFamily="-112" charset="-128"/>
                <a:cs typeface="ＭＳ Ｐゴシック" pitchFamily="-112" charset="-128"/>
              </a:rPr>
              <a:t>Supervisor Final Evaluation  X  40%</a:t>
            </a:r>
          </a:p>
          <a:p>
            <a:pPr>
              <a:buFont typeface="Wingdings" charset="2"/>
              <a:buChar char="Ø"/>
              <a:defRPr/>
            </a:pPr>
            <a:r>
              <a:rPr lang="en-US" sz="2200" dirty="0">
                <a:ea typeface="ＭＳ Ｐゴシック" pitchFamily="-112" charset="-128"/>
                <a:cs typeface="ＭＳ Ｐゴシック" pitchFamily="-112" charset="-128"/>
              </a:rPr>
              <a:t>Assistant Dean’s Evaluation  X 10%</a:t>
            </a:r>
          </a:p>
          <a:p>
            <a:pPr>
              <a:buFont typeface="Wingdings" pitchFamily="-112" charset="2"/>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0" indent="0">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457200" lvl="1" indent="0">
              <a:buNone/>
              <a:defRPr/>
            </a:pPr>
            <a:endParaRPr lang="en-US" dirty="0">
              <a:effectLst>
                <a:outerShdw blurRad="38100" dist="38100" dir="2700000" algn="tl">
                  <a:srgbClr val="0064E2"/>
                </a:outerShdw>
              </a:effectLst>
            </a:endParaRPr>
          </a:p>
        </p:txBody>
      </p:sp>
      <p:sp>
        <p:nvSpPr>
          <p:cNvPr id="5" name="Text Placeholder 11"/>
          <p:cNvSpPr txBox="1">
            <a:spLocks/>
          </p:cNvSpPr>
          <p:nvPr/>
        </p:nvSpPr>
        <p:spPr>
          <a:xfrm>
            <a:off x="297495" y="1303605"/>
            <a:ext cx="3602038" cy="26051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ea typeface="ＭＳ Ｐゴシック" pitchFamily="-112" charset="-128"/>
                <a:cs typeface="ＭＳ Ｐゴシック" pitchFamily="-112" charset="-128"/>
              </a:rPr>
              <a:t>You must have your internship supervisor complete the Supervisor Assessment Survey and the Supervisor Evaluation at the end of your internship but before the deadline listed on your internship packet.</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54400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52400"/>
            <a:ext cx="8229600" cy="1265238"/>
          </a:xfrm>
        </p:spPr>
        <p:txBody>
          <a:bodyPr>
            <a:normAutofit fontScale="90000"/>
          </a:bodyPr>
          <a:lstStyle/>
          <a:p>
            <a:pPr>
              <a:defRPr/>
            </a:pPr>
            <a:r>
              <a:rPr lang="en-US" sz="3200" dirty="0">
                <a:latin typeface="Adobe Caslon Pro Bold"/>
                <a:ea typeface="ＭＳ Ｐゴシック" pitchFamily="-112" charset="-128"/>
                <a:cs typeface="Adobe Caslon Pro Bold"/>
              </a:rPr>
              <a:t>Additional resources available to you, the potential intern and the future communications professional:</a:t>
            </a:r>
          </a:p>
        </p:txBody>
      </p:sp>
      <p:sp>
        <p:nvSpPr>
          <p:cNvPr id="4" name="TextBox 3"/>
          <p:cNvSpPr txBox="1">
            <a:spLocks noChangeArrowheads="1"/>
          </p:cNvSpPr>
          <p:nvPr/>
        </p:nvSpPr>
        <p:spPr bwMode="auto">
          <a:xfrm>
            <a:off x="609600" y="1398470"/>
            <a:ext cx="7848600" cy="3108543"/>
          </a:xfrm>
          <a:prstGeom prst="rect">
            <a:avLst/>
          </a:prstGeom>
          <a:noFill/>
          <a:ln w="9525">
            <a:noFill/>
            <a:miter lim="800000"/>
            <a:headEnd/>
            <a:tailEnd/>
          </a:ln>
        </p:spPr>
        <p:txBody>
          <a:bodyPr>
            <a:prstTxWarp prst="textNoShape">
              <a:avLst/>
            </a:prstTxWarp>
            <a:spAutoFit/>
          </a:bodyPr>
          <a:lstStyle/>
          <a:p>
            <a:pPr marL="342900" indent="-342900">
              <a:buClr>
                <a:schemeClr val="accent1"/>
              </a:buClr>
              <a:buFont typeface="Arial" pitchFamily="-110" charset="0"/>
              <a:buChar char="•"/>
            </a:pPr>
            <a:r>
              <a:rPr lang="en-US" sz="1400" dirty="0">
                <a:latin typeface="Adobe Caslon Pro"/>
                <a:cs typeface="Adobe Caslon Pro"/>
              </a:rPr>
              <a:t>Internship locations other than those listed as registered internship locations with the Bellisario College of Communications</a:t>
            </a:r>
          </a:p>
          <a:p>
            <a:pPr marL="342900" indent="-342900">
              <a:buClr>
                <a:schemeClr val="accent1"/>
              </a:buClr>
              <a:buFont typeface="Arial" pitchFamily="-110" charset="0"/>
              <a:buChar char="•"/>
            </a:pPr>
            <a:r>
              <a:rPr lang="en-US" sz="1400" dirty="0">
                <a:latin typeface="Adobe Caslon Pro"/>
                <a:cs typeface="Adobe Caslon Pro"/>
              </a:rPr>
              <a:t>Hollywood Program</a:t>
            </a:r>
          </a:p>
          <a:p>
            <a:pPr marL="342900" indent="-342900">
              <a:buClr>
                <a:schemeClr val="accent1"/>
              </a:buClr>
              <a:buFont typeface="Arial" pitchFamily="-110" charset="0"/>
              <a:buChar char="•"/>
            </a:pPr>
            <a:r>
              <a:rPr lang="en-US" sz="1400" dirty="0">
                <a:latin typeface="Adobe Caslon Pro"/>
                <a:cs typeface="Adobe Caslon Pro"/>
              </a:rPr>
              <a:t>Resume and cover letter critique and preparation</a:t>
            </a:r>
          </a:p>
          <a:p>
            <a:pPr marL="342900" indent="-342900">
              <a:buClr>
                <a:schemeClr val="accent1"/>
              </a:buClr>
              <a:buFont typeface="Arial" pitchFamily="-110" charset="0"/>
              <a:buChar char="•"/>
            </a:pPr>
            <a:r>
              <a:rPr lang="en-US" sz="1400" dirty="0">
                <a:latin typeface="Adobe Caslon Pro"/>
                <a:cs typeface="Adobe Caslon Pro"/>
              </a:rPr>
              <a:t>Interviewing - role playing and preparation</a:t>
            </a:r>
          </a:p>
          <a:p>
            <a:pPr marL="342900" indent="-342900">
              <a:buClr>
                <a:schemeClr val="accent1"/>
              </a:buClr>
              <a:buFont typeface="Arial" pitchFamily="-110" charset="0"/>
              <a:buChar char="•"/>
            </a:pPr>
            <a:r>
              <a:rPr lang="en-US" sz="1400" dirty="0">
                <a:latin typeface="Adobe Caslon Pro"/>
                <a:cs typeface="Adobe Caslon Pro"/>
              </a:rPr>
              <a:t>Professional networking contacts</a:t>
            </a:r>
          </a:p>
          <a:p>
            <a:pPr marL="342900" indent="-342900">
              <a:buClr>
                <a:schemeClr val="accent1"/>
              </a:buClr>
              <a:buFont typeface="Arial" pitchFamily="-110" charset="0"/>
              <a:buChar char="•"/>
            </a:pPr>
            <a:r>
              <a:rPr lang="en-US" sz="1400" dirty="0">
                <a:latin typeface="Adobe Caslon Pro"/>
                <a:cs typeface="Adobe Caslon Pro"/>
              </a:rPr>
              <a:t>Professional mentors</a:t>
            </a:r>
          </a:p>
          <a:p>
            <a:pPr marL="342900" indent="-342900">
              <a:buClr>
                <a:schemeClr val="accent1"/>
              </a:buClr>
              <a:buFont typeface="Arial" pitchFamily="-110" charset="0"/>
              <a:buChar char="•"/>
            </a:pPr>
            <a:r>
              <a:rPr lang="en-US" sz="1400" dirty="0">
                <a:latin typeface="Adobe Caslon Pro"/>
                <a:cs typeface="Adobe Caslon Pro"/>
              </a:rPr>
              <a:t>Career placement guidance</a:t>
            </a:r>
          </a:p>
          <a:p>
            <a:pPr marL="342900" indent="-342900">
              <a:buClr>
                <a:schemeClr val="accent1"/>
              </a:buClr>
              <a:buFont typeface="Arial" pitchFamily="-110" charset="0"/>
              <a:buChar char="•"/>
            </a:pPr>
            <a:r>
              <a:rPr lang="en-US" sz="1400" dirty="0">
                <a:latin typeface="Adobe Caslon Pro"/>
                <a:cs typeface="Adobe Caslon Pro"/>
              </a:rPr>
              <a:t>PSU alumni contacts</a:t>
            </a:r>
          </a:p>
          <a:p>
            <a:pPr marL="342900" indent="-342900">
              <a:buClr>
                <a:schemeClr val="accent1"/>
              </a:buClr>
              <a:buFont typeface="Arial" pitchFamily="-110" charset="0"/>
              <a:buChar char="•"/>
            </a:pPr>
            <a:r>
              <a:rPr lang="en-US" sz="1400" dirty="0">
                <a:latin typeface="Adobe Caslon Pro"/>
                <a:cs typeface="Adobe Caslon Pro"/>
              </a:rPr>
              <a:t>Career Opportunities</a:t>
            </a:r>
          </a:p>
          <a:p>
            <a:pPr marL="342900" indent="-342900">
              <a:buClr>
                <a:schemeClr val="accent1"/>
              </a:buClr>
              <a:buFont typeface="Arial" pitchFamily="-110" charset="0"/>
              <a:buChar char="•"/>
            </a:pPr>
            <a:r>
              <a:rPr lang="en-US" sz="1400" dirty="0">
                <a:latin typeface="Adobe Caslon Pro"/>
                <a:cs typeface="Adobe Caslon Pro"/>
              </a:rPr>
              <a:t>COMM Careers in the Capital- Communications Internship/Job Fair in D.C. Nov. 6, 2025</a:t>
            </a:r>
          </a:p>
          <a:p>
            <a:pPr marL="342900" indent="-342900">
              <a:buClr>
                <a:schemeClr val="accent1"/>
              </a:buClr>
              <a:buFont typeface="Arial" pitchFamily="-110" charset="0"/>
              <a:buChar char="•"/>
            </a:pPr>
            <a:r>
              <a:rPr lang="en-US" sz="1400" dirty="0" err="1">
                <a:latin typeface="Adobe Caslon Pro"/>
                <a:cs typeface="Adobe Caslon Pro"/>
              </a:rPr>
              <a:t>JobExpo.COMM</a:t>
            </a:r>
            <a:r>
              <a:rPr lang="en-US" sz="1400" dirty="0">
                <a:latin typeface="Adobe Caslon Pro"/>
                <a:cs typeface="Adobe Caslon Pro"/>
              </a:rPr>
              <a:t> –  Communications Internship/Job Fair @ HUB Feb. 27, 2026</a:t>
            </a:r>
          </a:p>
          <a:p>
            <a:pPr marL="342900" indent="-342900">
              <a:buClr>
                <a:schemeClr val="accent1"/>
              </a:buClr>
              <a:buFont typeface="Arial" pitchFamily="-110" charset="0"/>
              <a:buChar char="•"/>
            </a:pPr>
            <a:r>
              <a:rPr lang="en-US" sz="1400" dirty="0">
                <a:latin typeface="Adobe Caslon Pro"/>
                <a:cs typeface="Adobe Caslon Pro"/>
              </a:rPr>
              <a:t>“Success in the City” – Communications Internship Job Fair in NYC - TBD</a:t>
            </a:r>
          </a:p>
          <a:p>
            <a:pPr marL="342900" indent="-342900">
              <a:buClr>
                <a:schemeClr val="accent1"/>
              </a:buClr>
              <a:buFont typeface="Arial" pitchFamily="-110" charset="0"/>
              <a:buChar char="•"/>
            </a:pPr>
            <a:r>
              <a:rPr lang="en-US" sz="1400" dirty="0">
                <a:latin typeface="Adobe Caslon Pro"/>
                <a:cs typeface="Adobe Caslon Pro"/>
              </a:rPr>
              <a:t>Films &amp; Friends – Peer networking event – TBD</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88636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3226"/>
            <a:ext cx="7772400" cy="835272"/>
          </a:xfrm>
        </p:spPr>
        <p:txBody>
          <a:bodyPr>
            <a:normAutofit/>
          </a:bodyPr>
          <a:lstStyle/>
          <a:p>
            <a:r>
              <a:rPr lang="en-US" sz="2800" dirty="0">
                <a:latin typeface="Adobe Caslon Pro Bold"/>
                <a:cs typeface="Adobe Caslon Pro Bold"/>
              </a:rPr>
              <a:t>Schedule an appointment:</a:t>
            </a:r>
          </a:p>
        </p:txBody>
      </p:sp>
      <p:sp>
        <p:nvSpPr>
          <p:cNvPr id="4" name="Subtitle 3"/>
          <p:cNvSpPr>
            <a:spLocks noGrp="1"/>
          </p:cNvSpPr>
          <p:nvPr>
            <p:ph type="subTitle" idx="1"/>
          </p:nvPr>
        </p:nvSpPr>
        <p:spPr>
          <a:xfrm>
            <a:off x="600791" y="739471"/>
            <a:ext cx="7916751" cy="3208244"/>
          </a:xfrm>
        </p:spPr>
        <p:txBody>
          <a:bodyPr>
            <a:normAutofit/>
          </a:bodyPr>
          <a:lstStyle/>
          <a:p>
            <a:r>
              <a:rPr lang="en-US" dirty="0">
                <a:solidFill>
                  <a:srgbClr val="000000"/>
                </a:solidFill>
                <a:latin typeface="Adobe Caslon Pro"/>
                <a:cs typeface="Adobe Caslon Pro"/>
                <a:hlinkClick r:id="rId2"/>
              </a:rPr>
              <a:t>https://www.bellisario.psu.edu/career-services-and-internships/scheduling-an-appointment</a:t>
            </a:r>
            <a:endParaRPr lang="en-US" dirty="0">
              <a:solidFill>
                <a:srgbClr val="000000"/>
              </a:solidFill>
              <a:latin typeface="Adobe Caslon Pro"/>
              <a:cs typeface="Adobe Caslon Pro"/>
            </a:endParaRPr>
          </a:p>
          <a:p>
            <a:r>
              <a:rPr lang="en-US" dirty="0">
                <a:solidFill>
                  <a:srgbClr val="000000"/>
                </a:solidFill>
                <a:latin typeface="Adobe Caslon Pro"/>
              </a:rPr>
              <a:t>Visit Nittany Lion Careers- 60 minutes for full internship search meeting</a:t>
            </a:r>
            <a:r>
              <a:rPr lang="en-US" dirty="0"/>
              <a:t> </a:t>
            </a:r>
          </a:p>
        </p:txBody>
      </p:sp>
      <p:pic>
        <p:nvPicPr>
          <p:cNvPr id="6" name="Picture 5"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787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Adobe Caslon Pro Bold"/>
                <a:cs typeface="Adobe Caslon Pro Bold"/>
              </a:rPr>
              <a:t>Any Further Questions?</a:t>
            </a:r>
          </a:p>
        </p:txBody>
      </p:sp>
      <p:sp>
        <p:nvSpPr>
          <p:cNvPr id="4" name="Subtitle 3"/>
          <p:cNvSpPr>
            <a:spLocks noGrp="1"/>
          </p:cNvSpPr>
          <p:nvPr>
            <p:ph type="subTitle" idx="1"/>
          </p:nvPr>
        </p:nvSpPr>
        <p:spPr>
          <a:xfrm>
            <a:off x="600791" y="2633265"/>
            <a:ext cx="7916751" cy="1314450"/>
          </a:xfrm>
        </p:spPr>
        <p:txBody>
          <a:bodyPr>
            <a:normAutofit/>
          </a:bodyPr>
          <a:lstStyle/>
          <a:p>
            <a:r>
              <a:rPr lang="en-US" dirty="0">
                <a:solidFill>
                  <a:srgbClr val="000000"/>
                </a:solidFill>
                <a:latin typeface="Adobe Caslon Pro"/>
                <a:cs typeface="Adobe Caslon Pro"/>
              </a:rPr>
              <a:t>Please call </a:t>
            </a:r>
            <a:r>
              <a:rPr lang="en-US" dirty="0">
                <a:solidFill>
                  <a:srgbClr val="17375E"/>
                </a:solidFill>
                <a:latin typeface="Adobe Caslon Pro"/>
                <a:cs typeface="Adobe Caslon Pro"/>
              </a:rPr>
              <a:t>814-863-4674</a:t>
            </a:r>
            <a:endParaRPr lang="en-US" dirty="0">
              <a:solidFill>
                <a:schemeClr val="tx2">
                  <a:lumMod val="75000"/>
                </a:schemeClr>
              </a:solidFill>
              <a:latin typeface="Adobe Caslon Pro"/>
              <a:cs typeface="Adobe Caslon Pro"/>
            </a:endParaRPr>
          </a:p>
          <a:p>
            <a:r>
              <a:rPr lang="en-US" dirty="0"/>
              <a:t> </a:t>
            </a:r>
          </a:p>
        </p:txBody>
      </p:sp>
      <p:pic>
        <p:nvPicPr>
          <p:cNvPr id="6" name="Picture 5"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52860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Topics To Be Covered</a:t>
            </a:r>
          </a:p>
        </p:txBody>
      </p:sp>
      <p:sp>
        <p:nvSpPr>
          <p:cNvPr id="3" name="TextBox 2"/>
          <p:cNvSpPr txBox="1"/>
          <p:nvPr/>
        </p:nvSpPr>
        <p:spPr>
          <a:xfrm>
            <a:off x="457199" y="1428806"/>
            <a:ext cx="4108659" cy="2554545"/>
          </a:xfrm>
          <a:prstGeom prst="rect">
            <a:avLst/>
          </a:prstGeom>
          <a:noFill/>
        </p:spPr>
        <p:txBody>
          <a:bodyPr wrap="square" rtlCol="0">
            <a:spAutoFit/>
          </a:bodyPr>
          <a:lstStyle/>
          <a:p>
            <a:pPr marL="342900" indent="-342900">
              <a:buFont typeface="Wingdings" charset="2"/>
              <a:buChar char="Ø"/>
            </a:pPr>
            <a:r>
              <a:rPr lang="en-US" sz="2000" dirty="0">
                <a:latin typeface="Adobe Caslon Pro"/>
                <a:cs typeface="Adobe Caslon Pro"/>
              </a:rPr>
              <a:t>3 C’s to Success</a:t>
            </a:r>
          </a:p>
          <a:p>
            <a:pPr marL="342900" indent="-342900">
              <a:buFont typeface="Wingdings" charset="2"/>
              <a:buChar char="Ø"/>
            </a:pPr>
            <a:r>
              <a:rPr lang="en-US" sz="2000" dirty="0">
                <a:latin typeface="Adobe Caslon Pro"/>
                <a:cs typeface="Adobe Caslon Pro"/>
              </a:rPr>
              <a:t>Why Internships?</a:t>
            </a:r>
          </a:p>
          <a:p>
            <a:pPr marL="342900" indent="-342900">
              <a:buFont typeface="Wingdings" charset="2"/>
              <a:buChar char="Ø"/>
            </a:pPr>
            <a:r>
              <a:rPr lang="en-US" sz="2000" dirty="0">
                <a:latin typeface="Adobe Caslon Pro"/>
                <a:cs typeface="Adobe Caslon Pro"/>
              </a:rPr>
              <a:t>Internship options</a:t>
            </a:r>
          </a:p>
          <a:p>
            <a:pPr marL="342900" indent="-342900">
              <a:buFont typeface="Wingdings" charset="2"/>
              <a:buChar char="Ø"/>
            </a:pPr>
            <a:r>
              <a:rPr lang="en-US" sz="2000" dirty="0">
                <a:latin typeface="Adobe Caslon Pro"/>
                <a:cs typeface="Adobe Caslon Pro"/>
              </a:rPr>
              <a:t>Internship Application Process </a:t>
            </a:r>
          </a:p>
          <a:p>
            <a:pPr marL="342900" indent="-342900">
              <a:buFont typeface="Wingdings" charset="2"/>
              <a:buChar char="Ø"/>
            </a:pPr>
            <a:r>
              <a:rPr lang="en-US" sz="2000" dirty="0">
                <a:latin typeface="Adobe Caslon Pro"/>
                <a:cs typeface="Adobe Caslon Pro"/>
              </a:rPr>
              <a:t>Strategy to search for internships</a:t>
            </a:r>
          </a:p>
          <a:p>
            <a:pPr marL="285750" indent="-285750">
              <a:buFont typeface="Wingdings" charset="2"/>
              <a:buChar char="Ø"/>
            </a:pPr>
            <a:r>
              <a:rPr lang="en-US" sz="2000" dirty="0">
                <a:latin typeface="Adobe Caslon Pro"/>
                <a:cs typeface="Adobe Caslon Pro"/>
              </a:rPr>
              <a:t> Internship database</a:t>
            </a:r>
          </a:p>
          <a:p>
            <a:pPr marL="285750" indent="-285750">
              <a:buFont typeface="Wingdings" charset="2"/>
              <a:buChar char="Ø"/>
            </a:pPr>
            <a:r>
              <a:rPr lang="en-US" sz="2000" dirty="0">
                <a:latin typeface="Adobe Caslon Pro"/>
                <a:cs typeface="Adobe Caslon Pro"/>
              </a:rPr>
              <a:t> How to get an Internship location approved</a:t>
            </a:r>
          </a:p>
        </p:txBody>
      </p:sp>
      <p:sp>
        <p:nvSpPr>
          <p:cNvPr id="9" name="TextBox 8"/>
          <p:cNvSpPr txBox="1"/>
          <p:nvPr/>
        </p:nvSpPr>
        <p:spPr>
          <a:xfrm>
            <a:off x="4875780" y="1450514"/>
            <a:ext cx="3757006" cy="1323439"/>
          </a:xfrm>
          <a:prstGeom prst="rect">
            <a:avLst/>
          </a:prstGeom>
          <a:noFill/>
        </p:spPr>
        <p:txBody>
          <a:bodyPr wrap="square" rtlCol="0">
            <a:spAutoFit/>
          </a:bodyPr>
          <a:lstStyle/>
          <a:p>
            <a:pPr marL="285750" indent="-285750">
              <a:buFont typeface="Wingdings" charset="2"/>
              <a:buChar char="Ø"/>
            </a:pPr>
            <a:r>
              <a:rPr lang="en-US" sz="2000" dirty="0">
                <a:latin typeface="Adobe Caslon Pro"/>
                <a:cs typeface="Adobe Caslon Pro"/>
              </a:rPr>
              <a:t>Requirements for COMM 495</a:t>
            </a:r>
          </a:p>
          <a:p>
            <a:pPr marL="285750" indent="-285750">
              <a:buFont typeface="Wingdings" charset="2"/>
              <a:buChar char="Ø"/>
            </a:pPr>
            <a:r>
              <a:rPr lang="en-US" sz="2000" dirty="0">
                <a:latin typeface="Adobe Caslon Pro"/>
                <a:cs typeface="Adobe Caslon Pro"/>
              </a:rPr>
              <a:t>Overview of the Internship Packet</a:t>
            </a:r>
          </a:p>
          <a:p>
            <a:pPr marL="285750" indent="-285750">
              <a:buFont typeface="Wingdings" charset="2"/>
              <a:buChar char="Ø"/>
            </a:pPr>
            <a:r>
              <a:rPr lang="en-US" sz="2000" dirty="0">
                <a:latin typeface="Adobe Caslon Pro"/>
                <a:cs typeface="Adobe Caslon Pro"/>
              </a:rPr>
              <a:t>Additional Resources</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5" name="TextBox 4"/>
          <p:cNvSpPr txBox="1"/>
          <p:nvPr/>
        </p:nvSpPr>
        <p:spPr>
          <a:xfrm>
            <a:off x="3799783" y="4604173"/>
            <a:ext cx="5006692" cy="646331"/>
          </a:xfrm>
          <a:prstGeom prst="rect">
            <a:avLst/>
          </a:prstGeom>
          <a:noFill/>
        </p:spPr>
        <p:txBody>
          <a:bodyPr wrap="none" rtlCol="0">
            <a:spAutoFit/>
          </a:bodyPr>
          <a:lstStyle/>
          <a:p>
            <a:r>
              <a:rPr lang="en-US" dirty="0" err="1">
                <a:solidFill>
                  <a:schemeClr val="tx2"/>
                </a:solidFill>
              </a:rPr>
              <a:t>bellisario.psu.edu</a:t>
            </a:r>
            <a:r>
              <a:rPr lang="en-US" dirty="0">
                <a:solidFill>
                  <a:schemeClr val="tx2"/>
                </a:solidFill>
              </a:rPr>
              <a:t> • Internships and Career Services</a:t>
            </a:r>
          </a:p>
          <a:p>
            <a:endParaRPr lang="en-US" dirty="0"/>
          </a:p>
        </p:txBody>
      </p:sp>
    </p:spTree>
    <p:extLst>
      <p:ext uri="{BB962C8B-B14F-4D97-AF65-F5344CB8AC3E}">
        <p14:creationId xmlns:p14="http://schemas.microsoft.com/office/powerpoint/2010/main" val="364686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8814079"/>
              </p:ext>
            </p:extLst>
          </p:nvPr>
        </p:nvGraphicFramePr>
        <p:xfrm>
          <a:off x="174913" y="151912"/>
          <a:ext cx="860119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64204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Why do you NEED an internship?</a:t>
            </a:r>
          </a:p>
        </p:txBody>
      </p:sp>
      <p:sp>
        <p:nvSpPr>
          <p:cNvPr id="3" name="TextBox 2"/>
          <p:cNvSpPr txBox="1"/>
          <p:nvPr/>
        </p:nvSpPr>
        <p:spPr>
          <a:xfrm>
            <a:off x="612309" y="1166363"/>
            <a:ext cx="4248364" cy="2800766"/>
          </a:xfrm>
          <a:prstGeom prst="rect">
            <a:avLst/>
          </a:prstGeom>
          <a:noFill/>
        </p:spPr>
        <p:txBody>
          <a:bodyPr wrap="square" rtlCol="0">
            <a:spAutoFit/>
          </a:bodyPr>
          <a:lstStyle/>
          <a:p>
            <a:pPr marL="285750" indent="-285750">
              <a:buFont typeface="Wingdings" charset="2"/>
              <a:buChar char="Ø"/>
            </a:pPr>
            <a:r>
              <a:rPr lang="en-US" sz="1600" dirty="0">
                <a:latin typeface="Adobe Caslon Pro"/>
                <a:cs typeface="Adobe Caslon Pro"/>
              </a:rPr>
              <a:t>It’s your chance to gain hands-on skills in a professional setting</a:t>
            </a:r>
          </a:p>
          <a:p>
            <a:pPr marL="285750" indent="-285750">
              <a:buFont typeface="Wingdings" charset="2"/>
              <a:buChar char="Ø"/>
            </a:pPr>
            <a:r>
              <a:rPr lang="en-US" sz="1600" dirty="0">
                <a:latin typeface="Adobe Caslon Pro"/>
                <a:cs typeface="Adobe Caslon Pro"/>
              </a:rPr>
              <a:t>To acquire valuable work experience</a:t>
            </a:r>
          </a:p>
          <a:p>
            <a:pPr marL="285750" indent="-285750">
              <a:buFont typeface="Wingdings" charset="2"/>
              <a:buChar char="Ø"/>
            </a:pPr>
            <a:r>
              <a:rPr lang="en-US" sz="1600" dirty="0">
                <a:latin typeface="Adobe Caslon Pro"/>
                <a:cs typeface="Adobe Caslon Pro"/>
              </a:rPr>
              <a:t>To ensure that you are marketable upon graduation</a:t>
            </a:r>
          </a:p>
          <a:p>
            <a:pPr marL="285750" indent="-285750">
              <a:buFont typeface="Wingdings" charset="2"/>
              <a:buChar char="Ø"/>
            </a:pPr>
            <a:r>
              <a:rPr lang="en-US" sz="1600" dirty="0">
                <a:latin typeface="Adobe Caslon Pro"/>
                <a:cs typeface="Adobe Caslon Pro"/>
              </a:rPr>
              <a:t>To narrow your field of interest</a:t>
            </a:r>
          </a:p>
          <a:p>
            <a:pPr marL="285750" indent="-285750">
              <a:buFont typeface="Wingdings" charset="2"/>
              <a:buChar char="Ø"/>
            </a:pPr>
            <a:r>
              <a:rPr lang="en-US" sz="1600" dirty="0">
                <a:latin typeface="Adobe Caslon Pro"/>
                <a:cs typeface="Adobe Caslon Pro"/>
              </a:rPr>
              <a:t>You need experience and focus to get a job</a:t>
            </a:r>
          </a:p>
          <a:p>
            <a:pPr marL="285750" indent="-285750">
              <a:buFont typeface="Wingdings" charset="2"/>
              <a:buChar char="Ø"/>
            </a:pPr>
            <a:r>
              <a:rPr lang="en-US" sz="1600" dirty="0">
                <a:latin typeface="Adobe Caslon Pro"/>
                <a:cs typeface="Adobe Caslon Pro"/>
              </a:rPr>
              <a:t>To learn how to effectively develop a search for the internship that best suits your needs. These skills are transferable to your future career search.</a:t>
            </a:r>
          </a:p>
        </p:txBody>
      </p:sp>
      <p:pic>
        <p:nvPicPr>
          <p:cNvPr id="5" name="Picture 4"/>
          <p:cNvPicPr>
            <a:picLocks noChangeAspect="1"/>
          </p:cNvPicPr>
          <p:nvPr/>
        </p:nvPicPr>
        <p:blipFill rotWithShape="1">
          <a:blip r:embed="rId2"/>
          <a:srcRect l="32387" t="16200" r="32128" b="14750"/>
          <a:stretch/>
        </p:blipFill>
        <p:spPr>
          <a:xfrm>
            <a:off x="4921152" y="912029"/>
            <a:ext cx="1430284" cy="1338084"/>
          </a:xfrm>
          <a:prstGeom prst="rect">
            <a:avLst/>
          </a:prstGeom>
        </p:spPr>
      </p:pic>
      <p:pic>
        <p:nvPicPr>
          <p:cNvPr id="9" name="Picture 8"/>
          <p:cNvPicPr>
            <a:picLocks noChangeAspect="1"/>
          </p:cNvPicPr>
          <p:nvPr/>
        </p:nvPicPr>
        <p:blipFill>
          <a:blip r:embed="rId3"/>
          <a:stretch>
            <a:fillRect/>
          </a:stretch>
        </p:blipFill>
        <p:spPr>
          <a:xfrm>
            <a:off x="6334750" y="1121003"/>
            <a:ext cx="2267711" cy="707337"/>
          </a:xfrm>
          <a:prstGeom prst="rect">
            <a:avLst/>
          </a:prstGeom>
        </p:spPr>
      </p:pic>
      <p:pic>
        <p:nvPicPr>
          <p:cNvPr id="11" name="Picture 10"/>
          <p:cNvPicPr>
            <a:picLocks noChangeAspect="1"/>
          </p:cNvPicPr>
          <p:nvPr/>
        </p:nvPicPr>
        <p:blipFill>
          <a:blip r:embed="rId4"/>
          <a:stretch>
            <a:fillRect/>
          </a:stretch>
        </p:blipFill>
        <p:spPr>
          <a:xfrm>
            <a:off x="7650893" y="1713808"/>
            <a:ext cx="1102855" cy="819483"/>
          </a:xfrm>
          <a:prstGeom prst="rect">
            <a:avLst/>
          </a:prstGeom>
        </p:spPr>
      </p:pic>
      <p:pic>
        <p:nvPicPr>
          <p:cNvPr id="12" name="Picture 11"/>
          <p:cNvPicPr>
            <a:picLocks noChangeAspect="1"/>
          </p:cNvPicPr>
          <p:nvPr/>
        </p:nvPicPr>
        <p:blipFill>
          <a:blip r:embed="rId5"/>
          <a:stretch>
            <a:fillRect/>
          </a:stretch>
        </p:blipFill>
        <p:spPr>
          <a:xfrm>
            <a:off x="4974065" y="2242553"/>
            <a:ext cx="472117" cy="1176371"/>
          </a:xfrm>
          <a:prstGeom prst="rect">
            <a:avLst/>
          </a:prstGeom>
        </p:spPr>
      </p:pic>
      <p:pic>
        <p:nvPicPr>
          <p:cNvPr id="14" name="Picture 13"/>
          <p:cNvPicPr>
            <a:picLocks noChangeAspect="1"/>
          </p:cNvPicPr>
          <p:nvPr/>
        </p:nvPicPr>
        <p:blipFill>
          <a:blip r:embed="rId6"/>
          <a:stretch>
            <a:fillRect/>
          </a:stretch>
        </p:blipFill>
        <p:spPr>
          <a:xfrm>
            <a:off x="5378151" y="2500970"/>
            <a:ext cx="1708902" cy="432232"/>
          </a:xfrm>
          <a:prstGeom prst="rect">
            <a:avLst/>
          </a:prstGeom>
        </p:spPr>
      </p:pic>
      <p:pic>
        <p:nvPicPr>
          <p:cNvPr id="15" name="Picture 14"/>
          <p:cNvPicPr>
            <a:picLocks noChangeAspect="1"/>
          </p:cNvPicPr>
          <p:nvPr/>
        </p:nvPicPr>
        <p:blipFill>
          <a:blip r:embed="rId7"/>
          <a:stretch>
            <a:fillRect/>
          </a:stretch>
        </p:blipFill>
        <p:spPr>
          <a:xfrm>
            <a:off x="5415946" y="2902962"/>
            <a:ext cx="1247478" cy="900957"/>
          </a:xfrm>
          <a:prstGeom prst="rect">
            <a:avLst/>
          </a:prstGeom>
        </p:spPr>
      </p:pic>
      <p:pic>
        <p:nvPicPr>
          <p:cNvPr id="16" name="Picture 15"/>
          <p:cNvPicPr>
            <a:picLocks noChangeAspect="1"/>
          </p:cNvPicPr>
          <p:nvPr/>
        </p:nvPicPr>
        <p:blipFill>
          <a:blip r:embed="rId8"/>
          <a:stretch>
            <a:fillRect/>
          </a:stretch>
        </p:blipFill>
        <p:spPr>
          <a:xfrm>
            <a:off x="7056817" y="2352720"/>
            <a:ext cx="834685" cy="681593"/>
          </a:xfrm>
          <a:prstGeom prst="rect">
            <a:avLst/>
          </a:prstGeom>
        </p:spPr>
      </p:pic>
      <p:pic>
        <p:nvPicPr>
          <p:cNvPr id="17" name="Picture 16"/>
          <p:cNvPicPr>
            <a:picLocks noChangeAspect="1"/>
          </p:cNvPicPr>
          <p:nvPr/>
        </p:nvPicPr>
        <p:blipFill>
          <a:blip r:embed="rId9"/>
          <a:stretch>
            <a:fillRect/>
          </a:stretch>
        </p:blipFill>
        <p:spPr>
          <a:xfrm>
            <a:off x="4807764" y="3470884"/>
            <a:ext cx="619279" cy="348550"/>
          </a:xfrm>
          <a:prstGeom prst="rect">
            <a:avLst/>
          </a:prstGeom>
        </p:spPr>
      </p:pic>
      <p:pic>
        <p:nvPicPr>
          <p:cNvPr id="18" name="Picture 17"/>
          <p:cNvPicPr>
            <a:picLocks noChangeAspect="1"/>
          </p:cNvPicPr>
          <p:nvPr/>
        </p:nvPicPr>
        <p:blipFill>
          <a:blip r:embed="rId10"/>
          <a:stretch>
            <a:fillRect/>
          </a:stretch>
        </p:blipFill>
        <p:spPr>
          <a:xfrm>
            <a:off x="5867574" y="3756211"/>
            <a:ext cx="1075533" cy="502618"/>
          </a:xfrm>
          <a:prstGeom prst="rect">
            <a:avLst/>
          </a:prstGeom>
        </p:spPr>
      </p:pic>
      <p:pic>
        <p:nvPicPr>
          <p:cNvPr id="7" name="Picture 6"/>
          <p:cNvPicPr>
            <a:picLocks noChangeAspect="1"/>
          </p:cNvPicPr>
          <p:nvPr/>
        </p:nvPicPr>
        <p:blipFill>
          <a:blip r:embed="rId11"/>
          <a:stretch>
            <a:fillRect/>
          </a:stretch>
        </p:blipFill>
        <p:spPr>
          <a:xfrm>
            <a:off x="7725207" y="3212007"/>
            <a:ext cx="1094612" cy="911264"/>
          </a:xfrm>
          <a:prstGeom prst="rect">
            <a:avLst/>
          </a:prstGeom>
        </p:spPr>
      </p:pic>
      <p:pic>
        <p:nvPicPr>
          <p:cNvPr id="19" name="Picture 18"/>
          <p:cNvPicPr>
            <a:picLocks noChangeAspect="1"/>
          </p:cNvPicPr>
          <p:nvPr/>
        </p:nvPicPr>
        <p:blipFill>
          <a:blip r:embed="rId12"/>
          <a:stretch>
            <a:fillRect/>
          </a:stretch>
        </p:blipFill>
        <p:spPr>
          <a:xfrm>
            <a:off x="5019416" y="3819111"/>
            <a:ext cx="763272" cy="434677"/>
          </a:xfrm>
          <a:prstGeom prst="rect">
            <a:avLst/>
          </a:prstGeom>
        </p:spPr>
      </p:pic>
      <p:pic>
        <p:nvPicPr>
          <p:cNvPr id="20" name="Picture 19" descr="PSU_COM_CMYK_2C.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22" name="TextBox 21"/>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1026" name="Picture 2" descr="Home">
            <a:extLst>
              <a:ext uri="{FF2B5EF4-FFF2-40B4-BE49-F238E27FC236}">
                <a16:creationId xmlns:a16="http://schemas.microsoft.com/office/drawing/2014/main" id="{8288F23B-3C38-32C6-90FA-33E40184D6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2433" y="1777171"/>
            <a:ext cx="11176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2078D4-6C0F-75E9-7C8E-8583FDB5CC92}"/>
              </a:ext>
            </a:extLst>
          </p:cNvPr>
          <p:cNvPicPr>
            <a:picLocks noChangeAspect="1"/>
          </p:cNvPicPr>
          <p:nvPr/>
        </p:nvPicPr>
        <p:blipFill>
          <a:blip r:embed="rId15"/>
          <a:stretch>
            <a:fillRect/>
          </a:stretch>
        </p:blipFill>
        <p:spPr>
          <a:xfrm>
            <a:off x="6956450" y="3861680"/>
            <a:ext cx="749300" cy="266700"/>
          </a:xfrm>
          <a:prstGeom prst="rect">
            <a:avLst/>
          </a:prstGeom>
        </p:spPr>
      </p:pic>
      <p:sp>
        <p:nvSpPr>
          <p:cNvPr id="26" name="AutoShape 8" descr="Penn State Logo">
            <a:extLst>
              <a:ext uri="{FF2B5EF4-FFF2-40B4-BE49-F238E27FC236}">
                <a16:creationId xmlns:a16="http://schemas.microsoft.com/office/drawing/2014/main" id="{AE12F373-1CB4-E25E-E360-67C7C9D77D3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descr="A logo of a cat&#10;&#10;Description automatically generated with low confidence">
            <a:extLst>
              <a:ext uri="{FF2B5EF4-FFF2-40B4-BE49-F238E27FC236}">
                <a16:creationId xmlns:a16="http://schemas.microsoft.com/office/drawing/2014/main" id="{112C16B1-0D8C-D277-E21F-8B029765E7D2}"/>
              </a:ext>
            </a:extLst>
          </p:cNvPr>
          <p:cNvPicPr>
            <a:picLocks noChangeAspect="1"/>
          </p:cNvPicPr>
          <p:nvPr/>
        </p:nvPicPr>
        <p:blipFill>
          <a:blip r:embed="rId16"/>
          <a:stretch>
            <a:fillRect/>
          </a:stretch>
        </p:blipFill>
        <p:spPr>
          <a:xfrm>
            <a:off x="7939409" y="2571295"/>
            <a:ext cx="814340" cy="472081"/>
          </a:xfrm>
          <a:prstGeom prst="rect">
            <a:avLst/>
          </a:prstGeom>
        </p:spPr>
      </p:pic>
      <p:pic>
        <p:nvPicPr>
          <p:cNvPr id="36" name="Picture 35" descr="A blue text on a white background&#10;&#10;Description automatically generated with medium confidence">
            <a:extLst>
              <a:ext uri="{FF2B5EF4-FFF2-40B4-BE49-F238E27FC236}">
                <a16:creationId xmlns:a16="http://schemas.microsoft.com/office/drawing/2014/main" id="{271F315E-F121-AB57-5326-E23160A32C77}"/>
              </a:ext>
            </a:extLst>
          </p:cNvPr>
          <p:cNvPicPr>
            <a:picLocks noChangeAspect="1"/>
          </p:cNvPicPr>
          <p:nvPr/>
        </p:nvPicPr>
        <p:blipFill>
          <a:blip r:embed="rId17"/>
          <a:stretch>
            <a:fillRect/>
          </a:stretch>
        </p:blipFill>
        <p:spPr>
          <a:xfrm>
            <a:off x="6621797" y="3136119"/>
            <a:ext cx="1193800" cy="368300"/>
          </a:xfrm>
          <a:prstGeom prst="rect">
            <a:avLst/>
          </a:prstGeom>
        </p:spPr>
      </p:pic>
    </p:spTree>
    <p:extLst>
      <p:ext uri="{BB962C8B-B14F-4D97-AF65-F5344CB8AC3E}">
        <p14:creationId xmlns:p14="http://schemas.microsoft.com/office/powerpoint/2010/main" val="27412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Like to take an Internship?</a:t>
            </a:r>
          </a:p>
        </p:txBody>
      </p:sp>
      <p:sp>
        <p:nvSpPr>
          <p:cNvPr id="4" name="Rectangle 3"/>
          <p:cNvSpPr txBox="1">
            <a:spLocks noChangeArrowheads="1"/>
          </p:cNvSpPr>
          <p:nvPr/>
        </p:nvSpPr>
        <p:spPr>
          <a:xfrm>
            <a:off x="426780" y="890438"/>
            <a:ext cx="8229600" cy="31343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200" dirty="0">
                <a:latin typeface="Adobe Caslon Pro"/>
                <a:ea typeface="ＭＳ Ｐゴシック" pitchFamily="-112" charset="-128"/>
                <a:cs typeface="Adobe Caslon Pro"/>
              </a:rPr>
              <a:t>Three main types of internships</a:t>
            </a:r>
          </a:p>
          <a:p>
            <a:pPr lvl="1">
              <a:buFont typeface="Wingdings" charset="2"/>
              <a:buChar char="Ø"/>
              <a:defRPr/>
            </a:pPr>
            <a:r>
              <a:rPr lang="en-US" sz="1800" dirty="0">
                <a:latin typeface="Adobe Caslon Pro"/>
                <a:ea typeface="ＭＳ Ｐゴシック" pitchFamily="-112" charset="-128"/>
                <a:cs typeface="Adobe Caslon Pro"/>
              </a:rPr>
              <a:t>Paid:  gain experience and get paid</a:t>
            </a:r>
          </a:p>
          <a:p>
            <a:pPr lvl="1">
              <a:buFont typeface="Wingdings" charset="2"/>
              <a:buChar char="Ø"/>
              <a:defRPr/>
            </a:pPr>
            <a:r>
              <a:rPr lang="en-US" sz="1800" dirty="0">
                <a:latin typeface="Adobe Caslon Pro"/>
                <a:ea typeface="ＭＳ Ｐゴシック" pitchFamily="-112" charset="-128"/>
                <a:cs typeface="Adobe Caslon Pro"/>
              </a:rPr>
              <a:t>Volunteer:  gain experience, not paid and not earning credit</a:t>
            </a:r>
          </a:p>
          <a:p>
            <a:pPr lvl="1">
              <a:buFont typeface="Wingdings" charset="2"/>
              <a:buChar char="Ø"/>
              <a:defRPr/>
            </a:pPr>
            <a:r>
              <a:rPr lang="en-US" sz="1800" dirty="0">
                <a:latin typeface="Adobe Caslon Pro"/>
                <a:ea typeface="ＭＳ Ｐゴシック" pitchFamily="-112" charset="-128"/>
                <a:cs typeface="Adobe Caslon Pro"/>
              </a:rPr>
              <a:t>Internships for Credit</a:t>
            </a:r>
          </a:p>
          <a:p>
            <a:pPr>
              <a:buFont typeface="Wingdings" charset="2"/>
              <a:buChar char="Ø"/>
              <a:defRPr/>
            </a:pPr>
            <a:r>
              <a:rPr lang="en-US" sz="2200" dirty="0">
                <a:latin typeface="Adobe Caslon Pro"/>
                <a:ea typeface="ＭＳ Ｐゴシック" pitchFamily="-112" charset="-128"/>
                <a:cs typeface="Adobe Caslon Pro"/>
              </a:rPr>
              <a:t>Bellisario College students are eligible to earn up to 6 credits during their undergraduate careers</a:t>
            </a:r>
          </a:p>
          <a:p>
            <a:pPr lvl="1">
              <a:buFont typeface="Wingdings" charset="2"/>
              <a:buChar char="Ø"/>
              <a:defRPr/>
            </a:pPr>
            <a:r>
              <a:rPr lang="en-US" sz="1800" dirty="0">
                <a:latin typeface="Adobe Caslon Pro"/>
                <a:ea typeface="ＭＳ Ｐゴシック" pitchFamily="-112" charset="-128"/>
                <a:cs typeface="Adobe Caslon Pro"/>
              </a:rPr>
              <a:t>Individual internships can be done for 1, 2 or 3 credits</a:t>
            </a:r>
          </a:p>
          <a:p>
            <a:pPr>
              <a:buFont typeface="Wingdings" charset="2"/>
              <a:buChar char="Ø"/>
              <a:defRPr/>
            </a:pPr>
            <a:r>
              <a:rPr lang="en-US" sz="2200" dirty="0">
                <a:latin typeface="Adobe Caslon Pro"/>
                <a:ea typeface="ＭＳ Ｐゴシック" pitchFamily="-112" charset="-128"/>
                <a:cs typeface="Adobe Caslon Pro"/>
              </a:rPr>
              <a:t>You can complete internships in all semesters:  fall, spring and summer!</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8990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Autofit/>
          </a:bodyPr>
          <a:lstStyle/>
          <a:p>
            <a:r>
              <a:rPr lang="en-US" sz="3600" dirty="0">
                <a:latin typeface="Adobe Caslon Pro Bold"/>
                <a:cs typeface="Adobe Caslon Pro Bold"/>
              </a:rPr>
              <a:t>First-Year Students: Are you eligible to take an internship? </a:t>
            </a:r>
          </a:p>
        </p:txBody>
      </p:sp>
      <p:sp>
        <p:nvSpPr>
          <p:cNvPr id="4" name="Rectangle 3"/>
          <p:cNvSpPr txBox="1">
            <a:spLocks noChangeArrowheads="1"/>
          </p:cNvSpPr>
          <p:nvPr/>
        </p:nvSpPr>
        <p:spPr>
          <a:xfrm>
            <a:off x="457200" y="1636381"/>
            <a:ext cx="8229600" cy="3962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charset="2"/>
              <a:buChar char="Ø"/>
              <a:defRPr/>
            </a:pPr>
            <a:r>
              <a:rPr lang="en-US" sz="1800" dirty="0">
                <a:latin typeface="Adobe Caslon Pro"/>
                <a:ea typeface="ＭＳ Ｐゴシック" pitchFamily="-112" charset="-128"/>
                <a:cs typeface="Adobe Caslon Pro"/>
              </a:rPr>
              <a:t>As a first-year, you may not be eligible to take an internship for-credit; however, you can take an internship for experience.</a:t>
            </a:r>
          </a:p>
          <a:p>
            <a:pPr>
              <a:lnSpc>
                <a:spcPct val="80000"/>
              </a:lnSpc>
              <a:buFont typeface="Wingdings" charset="2"/>
              <a:buChar char="Ø"/>
              <a:defRPr/>
            </a:pPr>
            <a:r>
              <a:rPr lang="en-US" sz="1800" dirty="0">
                <a:latin typeface="Adobe Caslon Pro"/>
                <a:ea typeface="ＭＳ Ｐゴシック" pitchFamily="-112" charset="-128"/>
                <a:cs typeface="Adobe Caslon Pro"/>
              </a:rPr>
              <a:t>If you want to take an internship for-credit or it is required, you must do the following:</a:t>
            </a:r>
          </a:p>
          <a:p>
            <a:pPr lvl="1">
              <a:lnSpc>
                <a:spcPct val="80000"/>
              </a:lnSpc>
              <a:buFont typeface="Wingdings" charset="2"/>
              <a:buChar char="Ø"/>
              <a:defRPr/>
            </a:pPr>
            <a:r>
              <a:rPr lang="en-US" sz="1800" dirty="0">
                <a:latin typeface="Adobe Caslon Pro"/>
                <a:cs typeface="Adobe Caslon Pro"/>
              </a:rPr>
              <a:t>Speak to your adviser before you pursue an </a:t>
            </a:r>
            <a:r>
              <a:rPr lang="en-US" sz="1800" i="1" dirty="0">
                <a:latin typeface="Adobe Caslon Pro"/>
                <a:cs typeface="Adobe Caslon Pro"/>
              </a:rPr>
              <a:t>internship for-credit.</a:t>
            </a:r>
            <a:endParaRPr lang="en-US" sz="1800" dirty="0">
              <a:latin typeface="Adobe Caslon Pro"/>
              <a:cs typeface="Adobe Caslon Pro"/>
            </a:endParaRPr>
          </a:p>
          <a:p>
            <a:pPr lvl="1">
              <a:lnSpc>
                <a:spcPct val="80000"/>
              </a:lnSpc>
              <a:buFont typeface="Wingdings" charset="2"/>
              <a:buChar char="Ø"/>
              <a:defRPr/>
            </a:pPr>
            <a:r>
              <a:rPr lang="en-US" sz="1800" dirty="0">
                <a:latin typeface="Adobe Caslon Pro"/>
                <a:cs typeface="Adobe Caslon Pro"/>
              </a:rPr>
              <a:t>Document your previous experience relating to the specific internship.</a:t>
            </a:r>
          </a:p>
          <a:p>
            <a:pPr lvl="1">
              <a:lnSpc>
                <a:spcPct val="80000"/>
              </a:lnSpc>
              <a:buFont typeface="Wingdings" charset="2"/>
              <a:buChar char="Ø"/>
              <a:defRPr/>
            </a:pPr>
            <a:r>
              <a:rPr lang="en-US" sz="1800" dirty="0">
                <a:latin typeface="Adobe Caslon Pro"/>
                <a:cs typeface="Adobe Caslon Pro"/>
              </a:rPr>
              <a:t>Obtain a letter from your potential supervisor stating they are aware you have not had the pre-requisite course, but they are willing to accept you as an intern.</a:t>
            </a:r>
          </a:p>
          <a:p>
            <a:pPr lvl="1">
              <a:lnSpc>
                <a:spcPct val="80000"/>
              </a:lnSpc>
              <a:buFont typeface="Wingdings" pitchFamily="-112" charset="2"/>
              <a:buChar char=""/>
              <a:defRPr/>
            </a:pPr>
            <a:endParaRPr lang="en-US" sz="2400" dirty="0">
              <a:effectLst>
                <a:outerShdw blurRad="38100" dist="38100" dir="2700000" algn="tl">
                  <a:srgbClr val="0064E2"/>
                </a:outerShdw>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81113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1"/>
            <a:ext cx="8229600" cy="1077214"/>
          </a:xfrm>
        </p:spPr>
        <p:txBody>
          <a:bodyPr>
            <a:normAutofit fontScale="90000"/>
          </a:bodyPr>
          <a:lstStyle/>
          <a:p>
            <a:r>
              <a:rPr lang="en-US" dirty="0">
                <a:latin typeface="Adobe Caslon Pro Bold"/>
                <a:cs typeface="Adobe Caslon Pro Bold"/>
              </a:rPr>
              <a:t>Taking an Internship for </a:t>
            </a:r>
            <a:r>
              <a:rPr lang="en-US" sz="4000" dirty="0">
                <a:latin typeface="Adobe Caslon Pro Bold"/>
                <a:cs typeface="Adobe Caslon Pro Bold"/>
              </a:rPr>
              <a:t>Experience:</a:t>
            </a:r>
            <a:br>
              <a:rPr lang="en-US" dirty="0">
                <a:latin typeface="Adobe Caslon Pro Bold"/>
                <a:cs typeface="Adobe Caslon Pro Bold"/>
              </a:rPr>
            </a:br>
            <a:r>
              <a:rPr lang="en-US" dirty="0">
                <a:latin typeface="Adobe Caslon Pro Bold"/>
                <a:cs typeface="Adobe Caslon Pro Bold"/>
              </a:rPr>
              <a:t>PAID or NO CREDIT</a:t>
            </a:r>
          </a:p>
        </p:txBody>
      </p:sp>
      <p:sp>
        <p:nvSpPr>
          <p:cNvPr id="4" name="Rectangle 3"/>
          <p:cNvSpPr txBox="1">
            <a:spLocks noChangeArrowheads="1"/>
          </p:cNvSpPr>
          <p:nvPr/>
        </p:nvSpPr>
        <p:spPr>
          <a:xfrm>
            <a:off x="6858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The Bellisario College of Communications has no jurisdiction over your paid or non-credit internship.  The College is not involved in the internship process other than helping you find prospective internship opportunities.</a:t>
            </a:r>
          </a:p>
          <a:p>
            <a:pPr>
              <a:buFont typeface="Wingdings" charset="2"/>
              <a:buChar char="Ø"/>
              <a:defRPr/>
            </a:pPr>
            <a:endParaRPr lang="en-US" sz="1600" dirty="0">
              <a:latin typeface="Adobe Caslon Pro"/>
              <a:ea typeface="ＭＳ Ｐゴシック" pitchFamily="-112" charset="-128"/>
              <a:cs typeface="Adobe Caslon Pro"/>
            </a:endParaRPr>
          </a:p>
          <a:p>
            <a:pPr>
              <a:buFont typeface="Wingdings" charset="2"/>
              <a:buChar char="Ø"/>
              <a:defRPr/>
            </a:pPr>
            <a:r>
              <a:rPr lang="en-US" sz="1600" dirty="0">
                <a:latin typeface="Adobe Caslon Pro"/>
                <a:ea typeface="ＭＳ Ｐゴシック" pitchFamily="-112" charset="-128"/>
                <a:cs typeface="Adobe Caslon Pro"/>
              </a:rPr>
              <a:t>The internship locations you have chosen </a:t>
            </a:r>
            <a:r>
              <a:rPr lang="en-US" sz="1600" u="sng" dirty="0">
                <a:latin typeface="Adobe Caslon Pro"/>
                <a:ea typeface="ＭＳ Ｐゴシック" pitchFamily="-112" charset="-128"/>
                <a:cs typeface="Adobe Caslon Pro"/>
              </a:rPr>
              <a:t>must</a:t>
            </a:r>
            <a:r>
              <a:rPr lang="en-US" sz="1600" dirty="0">
                <a:latin typeface="Adobe Caslon Pro"/>
                <a:ea typeface="ＭＳ Ｐゴシック" pitchFamily="-112" charset="-128"/>
                <a:cs typeface="Adobe Caslon Pro"/>
              </a:rPr>
              <a:t> agree to have you intern for NO CREDIT. </a:t>
            </a:r>
          </a:p>
        </p:txBody>
      </p:sp>
      <p:sp>
        <p:nvSpPr>
          <p:cNvPr id="5" name="Rectangle 4"/>
          <p:cNvSpPr txBox="1">
            <a:spLocks noChangeArrowheads="1"/>
          </p:cNvSpPr>
          <p:nvPr/>
        </p:nvSpPr>
        <p:spPr>
          <a:xfrm>
            <a:off x="45720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If the internship location agrees to have you as an intern for NO CREDIT, then you only need to adhere to the requirements set by the internship location.</a:t>
            </a:r>
          </a:p>
          <a:p>
            <a:pPr>
              <a:buFont typeface="Wingdings" charset="2"/>
              <a:buChar char="Ø"/>
              <a:defRPr/>
            </a:pPr>
            <a:r>
              <a:rPr lang="en-US" sz="1600" dirty="0">
                <a:latin typeface="Adobe Caslon Pro"/>
                <a:ea typeface="ＭＳ Ｐゴシック" pitchFamily="-112" charset="-128"/>
                <a:cs typeface="Adobe Caslon Pro"/>
              </a:rPr>
              <a:t>You are NOT required by the Bellisario College to complete any assignments when taking a paid internship, or one strictly for experience.</a:t>
            </a:r>
          </a:p>
          <a:p>
            <a:pPr>
              <a:buFont typeface="Wingdings" charset="2"/>
              <a:buChar char="Ø"/>
              <a:defRPr/>
            </a:pPr>
            <a:r>
              <a:rPr lang="en-US" sz="1600" dirty="0">
                <a:latin typeface="Adobe Caslon Pro"/>
                <a:ea typeface="ＭＳ Ｐゴシック" pitchFamily="-112" charset="-128"/>
                <a:cs typeface="Adobe Caslon Pro"/>
              </a:rPr>
              <a:t>You can be PAID and do an internship for credit.  </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6605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rmAutofit fontScale="90000"/>
          </a:bodyPr>
          <a:lstStyle/>
          <a:p>
            <a:r>
              <a:rPr lang="en-US" dirty="0">
                <a:latin typeface="Adobe Caslon Pro Bold"/>
                <a:cs typeface="Adobe Caslon Pro Bold"/>
              </a:rPr>
              <a:t>2 Reasons why you would take an Internship for credit:</a:t>
            </a:r>
          </a:p>
        </p:txBody>
      </p:sp>
      <p:sp>
        <p:nvSpPr>
          <p:cNvPr id="4" name="Rectangle 3"/>
          <p:cNvSpPr txBox="1">
            <a:spLocks noChangeArrowheads="1"/>
          </p:cNvSpPr>
          <p:nvPr/>
        </p:nvSpPr>
        <p:spPr>
          <a:xfrm>
            <a:off x="400773" y="1877760"/>
            <a:ext cx="5593813" cy="2290164"/>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 Internship location requires you to take the internship for-credit. In this case, if you want to do this internship, you MUST do it for credit.</a:t>
            </a:r>
          </a:p>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These credits count towards your degree progress and may replace a class for you.</a:t>
            </a:r>
          </a:p>
          <a:p>
            <a:pPr marL="533400" indent="-533400">
              <a:lnSpc>
                <a:spcPct val="70000"/>
              </a:lnSpc>
              <a:buFont typeface="Arial" pitchFamily="-112" charset="0"/>
              <a:buAutoNum type="arabicPeriod"/>
              <a:defRPr/>
            </a:pPr>
            <a:endParaRPr lang="en-US" sz="2600" dirty="0">
              <a:latin typeface="Adobe Caslon Pro"/>
              <a:ea typeface="ＭＳ Ｐゴシック" pitchFamily="-112" charset="-128"/>
              <a:cs typeface="Adobe Caslon Pro"/>
            </a:endParaRPr>
          </a:p>
          <a:p>
            <a:pPr marL="533400" indent="-533400">
              <a:lnSpc>
                <a:spcPct val="70000"/>
              </a:lnSpc>
              <a:buFont typeface="Arial" pitchFamily="-112" charset="0"/>
              <a:buNone/>
              <a:defRPr/>
            </a:pPr>
            <a:r>
              <a:rPr lang="en-US" sz="2600" dirty="0">
                <a:effectLst>
                  <a:outerShdw blurRad="38100" dist="38100" dir="2700000" algn="tl">
                    <a:srgbClr val="0064E2"/>
                  </a:outerShdw>
                </a:effectLst>
                <a:ea typeface="ＭＳ Ｐゴシック" pitchFamily="-112" charset="-128"/>
                <a:cs typeface="ＭＳ Ｐゴシック" pitchFamily="-112" charset="-128"/>
              </a:rPr>
              <a:t>		</a:t>
            </a:r>
          </a:p>
        </p:txBody>
      </p:sp>
      <p:pic>
        <p:nvPicPr>
          <p:cNvPr id="5" name="Picture 4"/>
          <p:cNvPicPr>
            <a:picLocks noChangeAspect="1"/>
          </p:cNvPicPr>
          <p:nvPr/>
        </p:nvPicPr>
        <p:blipFill>
          <a:blip r:embed="rId2"/>
          <a:stretch>
            <a:fillRect/>
          </a:stretch>
        </p:blipFill>
        <p:spPr>
          <a:xfrm>
            <a:off x="5856737" y="1360762"/>
            <a:ext cx="2762163" cy="2762163"/>
          </a:xfrm>
          <a:prstGeom prst="rect">
            <a:avLst/>
          </a:prstGeom>
        </p:spPr>
      </p:pic>
      <p:pic>
        <p:nvPicPr>
          <p:cNvPr id="8" name="Picture 7"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15675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17662</TotalTime>
  <Words>2359</Words>
  <Application>Microsoft Macintosh PowerPoint</Application>
  <PresentationFormat>On-screen Show (16:9)</PresentationFormat>
  <Paragraphs>213</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Adobe Caslon Pro</vt:lpstr>
      <vt:lpstr>Adobe Caslon Pro Bold</vt:lpstr>
      <vt:lpstr>Arial</vt:lpstr>
      <vt:lpstr>Calibri</vt:lpstr>
      <vt:lpstr>Wingdings</vt:lpstr>
      <vt:lpstr>Office Theme</vt:lpstr>
      <vt:lpstr>Welcome….. Internship Information Session</vt:lpstr>
      <vt:lpstr>Where are we located?  Virtual/208 Carnegie </vt:lpstr>
      <vt:lpstr>Topics To Be Covered</vt:lpstr>
      <vt:lpstr>PowerPoint Presentation</vt:lpstr>
      <vt:lpstr>Why do you NEED an internship?</vt:lpstr>
      <vt:lpstr>Like to take an Internship?</vt:lpstr>
      <vt:lpstr>First-Year Students: Are you eligible to take an internship? </vt:lpstr>
      <vt:lpstr>Taking an Internship for Experience: PAID or NO CREDIT</vt:lpstr>
      <vt:lpstr>2 Reasons why you would take an Internship for credit:</vt:lpstr>
      <vt:lpstr>Degree Requirement?</vt:lpstr>
      <vt:lpstr>Internship Application for-Credit</vt:lpstr>
      <vt:lpstr>COMM 495: Internship for Credit</vt:lpstr>
      <vt:lpstr>COMM 495: How to be Approved for credit:</vt:lpstr>
      <vt:lpstr>Use your 6 credits wisely!</vt:lpstr>
      <vt:lpstr>Where do Bellisario College of Communications students go to find internship opportunities?</vt:lpstr>
      <vt:lpstr>Internship Search Strategy</vt:lpstr>
      <vt:lpstr>PowerPoint Presentation</vt:lpstr>
      <vt:lpstr>Internships for credit- COMM 495</vt:lpstr>
      <vt:lpstr>The 7 Internship Requirements</vt:lpstr>
      <vt:lpstr>#1</vt:lpstr>
      <vt:lpstr>#2                                    #3</vt:lpstr>
      <vt:lpstr>#4 </vt:lpstr>
      <vt:lpstr>#5 </vt:lpstr>
      <vt:lpstr>#6 </vt:lpstr>
      <vt:lpstr>#7</vt:lpstr>
      <vt:lpstr>Additional resources available to you, the potential intern and the future communications professional:</vt:lpstr>
      <vt:lpstr>Schedule an appointment:</vt:lpstr>
      <vt:lpstr>Any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Miller, Julie Laine</cp:lastModifiedBy>
  <cp:revision>141</cp:revision>
  <cp:lastPrinted>2017-08-22T14:31:24Z</cp:lastPrinted>
  <dcterms:created xsi:type="dcterms:W3CDTF">2010-04-12T23:12:02Z</dcterms:created>
  <dcterms:modified xsi:type="dcterms:W3CDTF">2025-09-02T19:49:59Z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