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2" r:id="rId6"/>
    <p:sldId id="256" r:id="rId7"/>
    <p:sldId id="259" r:id="rId8"/>
    <p:sldId id="261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07E13-EF48-480F-A19C-F201978941C9}" v="2" dt="2024-07-29T12:58:32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le, Lea Ann M" userId="6fecc262-ec0a-4759-a3b3-90b3a20ea001" providerId="ADAL" clId="{E2A07E13-EF48-480F-A19C-F201978941C9}"/>
    <pc:docChg chg="custSel addSld modSld">
      <pc:chgData name="Kimble, Lea Ann M" userId="6fecc262-ec0a-4759-a3b3-90b3a20ea001" providerId="ADAL" clId="{E2A07E13-EF48-480F-A19C-F201978941C9}" dt="2024-07-29T13:00:53.580" v="464" actId="20577"/>
      <pc:docMkLst>
        <pc:docMk/>
      </pc:docMkLst>
      <pc:sldChg chg="addSp delSp mod">
        <pc:chgData name="Kimble, Lea Ann M" userId="6fecc262-ec0a-4759-a3b3-90b3a20ea001" providerId="ADAL" clId="{E2A07E13-EF48-480F-A19C-F201978941C9}" dt="2024-07-29T12:58:07.794" v="169" actId="21"/>
        <pc:sldMkLst>
          <pc:docMk/>
          <pc:sldMk cId="2681552289" sldId="257"/>
        </pc:sldMkLst>
        <pc:picChg chg="add del">
          <ac:chgData name="Kimble, Lea Ann M" userId="6fecc262-ec0a-4759-a3b3-90b3a20ea001" providerId="ADAL" clId="{E2A07E13-EF48-480F-A19C-F201978941C9}" dt="2024-07-29T12:58:07.794" v="169" actId="21"/>
          <ac:picMkLst>
            <pc:docMk/>
            <pc:sldMk cId="2681552289" sldId="257"/>
            <ac:picMk id="2" creationId="{C4EDAD3D-E4DD-4D4A-0494-36E5EEBA1B46}"/>
          </ac:picMkLst>
        </pc:picChg>
      </pc:sldChg>
      <pc:sldChg chg="modSp mod">
        <pc:chgData name="Kimble, Lea Ann M" userId="6fecc262-ec0a-4759-a3b3-90b3a20ea001" providerId="ADAL" clId="{E2A07E13-EF48-480F-A19C-F201978941C9}" dt="2024-07-29T12:56:44.518" v="167" actId="13926"/>
        <pc:sldMkLst>
          <pc:docMk/>
          <pc:sldMk cId="3629687152" sldId="258"/>
        </pc:sldMkLst>
        <pc:spChg chg="mod">
          <ac:chgData name="Kimble, Lea Ann M" userId="6fecc262-ec0a-4759-a3b3-90b3a20ea001" providerId="ADAL" clId="{E2A07E13-EF48-480F-A19C-F201978941C9}" dt="2024-07-29T12:56:44.518" v="167" actId="13926"/>
          <ac:spMkLst>
            <pc:docMk/>
            <pc:sldMk cId="3629687152" sldId="258"/>
            <ac:spMk id="3" creationId="{CAA2C056-C535-7E88-36D7-E8CCCBEB944A}"/>
          </ac:spMkLst>
        </pc:spChg>
      </pc:sldChg>
      <pc:sldChg chg="modSp add mod">
        <pc:chgData name="Kimble, Lea Ann M" userId="6fecc262-ec0a-4759-a3b3-90b3a20ea001" providerId="ADAL" clId="{E2A07E13-EF48-480F-A19C-F201978941C9}" dt="2024-07-29T13:00:53.580" v="464" actId="20577"/>
        <pc:sldMkLst>
          <pc:docMk/>
          <pc:sldMk cId="3977202029" sldId="262"/>
        </pc:sldMkLst>
        <pc:spChg chg="mod">
          <ac:chgData name="Kimble, Lea Ann M" userId="6fecc262-ec0a-4759-a3b3-90b3a20ea001" providerId="ADAL" clId="{E2A07E13-EF48-480F-A19C-F201978941C9}" dt="2024-07-29T13:00:53.580" v="464" actId="20577"/>
          <ac:spMkLst>
            <pc:docMk/>
            <pc:sldMk cId="3977202029" sldId="262"/>
            <ac:spMk id="3" creationId="{35FEB6E3-919C-EFDB-5B3A-CA5F26605F8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9A9C6-B8E3-2A41-AF1C-B44611D7F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300"/>
            <a:ext cx="56769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3324"/>
            <a:ext cx="9144000" cy="64839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36D54-6FA9-4342-BED4-26AF097FE9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19" y="5219863"/>
            <a:ext cx="4441614" cy="14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4FCAC-D9D3-9E4F-B7F2-077EAFFC4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FB7AF-C53E-4A4A-8B0B-F203C6E754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54" y="6118980"/>
            <a:ext cx="2221653" cy="7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3659CE-AB87-2E42-9B51-E4338EB77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C763D1-54E7-1F4C-9A40-8033FD87C9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9963" y="1250950"/>
            <a:ext cx="5303837" cy="481911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51"/>
            <a:ext cx="5085945" cy="4819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9BF94-6FFD-6146-908B-427E37BA8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54" y="6118980"/>
            <a:ext cx="2221653" cy="7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6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1FE8A-B770-A54B-BB1F-BB647AC8A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51"/>
            <a:ext cx="10515600" cy="4284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62243-C1CF-714B-A683-D890075FB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5592763"/>
            <a:ext cx="6516688" cy="8366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24759-712F-C94E-8908-8F5F2BF0A1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54" y="6118980"/>
            <a:ext cx="2221653" cy="7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9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9896-24B9-D543-BC49-89300DAB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7928237" cy="16754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84264-DB8D-274D-83EB-C183729E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2800199"/>
            <a:ext cx="7928237" cy="135351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37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A049B-E848-0344-AD81-982DC96C7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300"/>
            <a:ext cx="56769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97665"/>
            <a:ext cx="5139447" cy="12799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21ADD-E86F-6540-88A5-732DCA4FA2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19" y="5219863"/>
            <a:ext cx="4441614" cy="14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03291-F91B-4F4D-8A8C-823A0673F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1249" y="1124714"/>
            <a:ext cx="6444924" cy="6515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3"/>
            <a:ext cx="12192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B33E297-530C-2042-A3CF-8DDF5EB75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1249" y="3939521"/>
            <a:ext cx="6444923" cy="1249844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B3167-57F7-2642-AF29-9720E556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2" y="5517931"/>
            <a:ext cx="5287745" cy="13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0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0656E-DA2F-C14C-BF10-2FC3587B4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1284"/>
            <a:ext cx="10515600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C3011-D639-B54B-9228-EB3085D04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4368-C769-8143-B102-F97927FA2E0C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5E7B941-CE32-1D43-B287-BCB25BB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43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suprints.psu.edu/fulfillment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08D617-729B-8191-7DFC-CA92C6178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974785"/>
            <a:ext cx="6444924" cy="29985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/>
              <a:t>Poster Printing </a:t>
            </a:r>
            <a:br>
              <a:rPr lang="en-US" sz="6000"/>
            </a:br>
            <a:r>
              <a:rPr lang="en-US" sz="6000"/>
              <a:t>Guidelines</a:t>
            </a:r>
            <a:br>
              <a:rPr lang="en-US" sz="6000"/>
            </a:br>
            <a:r>
              <a:rPr lang="en-US" sz="6000"/>
              <a:t>for</a:t>
            </a:r>
            <a:br>
              <a:rPr lang="en-US" sz="6000"/>
            </a:br>
            <a:r>
              <a:rPr lang="en-US" sz="6000"/>
              <a:t>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268155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66C8-69C6-641A-AF0D-1EF79FC1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700"/>
            <a:ext cx="5384800" cy="196850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Graduate Funding Request: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EB6E3-919C-EFDB-5B3A-CA5F2660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200"/>
            <a:ext cx="5257800" cy="3433763"/>
          </a:xfrm>
        </p:spPr>
        <p:txBody>
          <a:bodyPr/>
          <a:lstStyle/>
          <a:p>
            <a:r>
              <a:rPr lang="en-US" sz="2400">
                <a:effectLst/>
                <a:ea typeface="Calibri" panose="020F0502020204030204" pitchFamily="34" charset="0"/>
              </a:rPr>
              <a:t>All students will be required to submit a Graduate Funding Request form for poster printing </a:t>
            </a:r>
            <a:r>
              <a:rPr lang="en-US" sz="2400" u="sng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BEFORE</a:t>
            </a:r>
            <a:r>
              <a:rPr lang="en-US" sz="2400">
                <a:effectLst/>
                <a:ea typeface="Calibri" panose="020F0502020204030204" pitchFamily="34" charset="0"/>
              </a:rPr>
              <a:t> submitting the poster for printing.</a:t>
            </a:r>
          </a:p>
          <a:p>
            <a:r>
              <a:rPr lang="en-US" sz="2400">
                <a:ea typeface="Calibri" panose="020F0502020204030204" pitchFamily="34" charset="0"/>
              </a:rPr>
              <a:t>When approved, a charge number to use will be provided.</a:t>
            </a:r>
          </a:p>
          <a:p>
            <a:r>
              <a:rPr lang="en-US" sz="2400">
                <a:ea typeface="Calibri" panose="020F0502020204030204" pitchFamily="34" charset="0"/>
              </a:rPr>
              <a:t>This number will be provided to the Multi Media Center for payment.  </a:t>
            </a:r>
            <a:endParaRPr lang="en-US" sz="2400">
              <a:effectLst/>
              <a:ea typeface="Calibri" panose="020F0502020204030204" pitchFamily="34" charset="0"/>
            </a:endParaRPr>
          </a:p>
          <a:p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8D303BA-694F-C9D4-396E-2BABB15744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3000" y="457201"/>
          <a:ext cx="4810125" cy="571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5895" imgH="5028978" progId="Acrobat.Document.DC">
                  <p:embed/>
                </p:oleObj>
              </mc:Choice>
              <mc:Fallback>
                <p:oleObj name="Acrobat Document" r:id="rId2" imgW="3885895" imgH="502897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8D303BA-694F-C9D4-396E-2BABB1574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23000" y="457201"/>
                        <a:ext cx="4810125" cy="5719762"/>
                      </a:xfrm>
                      <a:prstGeom prst="rect">
                        <a:avLst/>
                      </a:prstGeom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20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34DDE-02EB-2F32-904B-ADFBC8DD01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6460" y="2199735"/>
            <a:ext cx="4737340" cy="217385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i="0">
                <a:solidFill>
                  <a:srgbClr val="212121"/>
                </a:solidFill>
                <a:effectLst/>
                <a:latin typeface="Segoe UI WestEuropean"/>
              </a:rPr>
              <a:t>Very Important:</a:t>
            </a:r>
            <a:r>
              <a:rPr lang="en-US" sz="2200" b="0" i="0">
                <a:solidFill>
                  <a:srgbClr val="212121"/>
                </a:solidFill>
                <a:effectLst/>
                <a:latin typeface="Segoe UI WestEuropean"/>
              </a:rPr>
              <a:t>  </a:t>
            </a:r>
          </a:p>
          <a:p>
            <a:pPr marL="0" indent="0">
              <a:buNone/>
            </a:pPr>
            <a:r>
              <a:rPr lang="en-US" sz="2200" b="0" i="0">
                <a:solidFill>
                  <a:srgbClr val="212121"/>
                </a:solidFill>
                <a:effectLst/>
                <a:latin typeface="Segoe UI WestEuropean"/>
              </a:rPr>
              <a:t>You will need to access from a secure on campus connection or from Global Protect – the site is a Secure University Authentication connection.</a:t>
            </a:r>
            <a:endParaRPr lang="en-US" sz="2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97F2A-DE49-3640-B762-19AD6DDE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8" y="1397479"/>
            <a:ext cx="6892506" cy="1333687"/>
          </a:xfrm>
        </p:spPr>
        <p:txBody>
          <a:bodyPr>
            <a:normAutofit fontScale="90000"/>
          </a:bodyPr>
          <a:lstStyle/>
          <a:p>
            <a:r>
              <a:rPr lang="en-US" sz="2400"/>
              <a:t>Poster printing is part of the online ordering system. </a:t>
            </a:r>
            <a:br>
              <a:rPr lang="en-US" sz="2400"/>
            </a:br>
            <a:br>
              <a:rPr lang="en-US" sz="2400"/>
            </a:br>
            <a:r>
              <a:rPr lang="en-US" sz="2400"/>
              <a:t>The link is: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769C6-0996-8B47-B35F-DC4AE350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1057"/>
            <a:ext cx="5717875" cy="1112807"/>
          </a:xfrm>
        </p:spPr>
        <p:txBody>
          <a:bodyPr>
            <a:normAutofit/>
          </a:bodyPr>
          <a:lstStyle/>
          <a:p>
            <a:r>
              <a:rPr lang="en-US" sz="2200" b="0" i="0">
                <a:effectLst/>
                <a:latin typeface="Segoe UI WestEuropean"/>
                <a:hlinkClick r:id="rId2"/>
              </a:rPr>
              <a:t>https://www.psuprints.psu.edu/fulfillment/</a:t>
            </a:r>
            <a:endParaRPr lang="en-US" sz="2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BA028D-58AA-8A50-0591-B7BD9C838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3" y="63793"/>
            <a:ext cx="4991797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9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BCE368C-5B61-47C6-FBB1-3BA22A4257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139" r="7139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14A22E-239B-B25A-9A31-476C14B2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 in: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17AA5D-8B24-6741-75F6-B5686AAAF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have not registered with the Multimedia and Print Center, you will be directed to. </a:t>
            </a:r>
          </a:p>
        </p:txBody>
      </p:sp>
    </p:spTree>
    <p:extLst>
      <p:ext uri="{BB962C8B-B14F-4D97-AF65-F5344CB8AC3E}">
        <p14:creationId xmlns:p14="http://schemas.microsoft.com/office/powerpoint/2010/main" val="3941910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4A22E-239B-B25A-9A31-476C14B2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17AA5D-8B24-6741-75F6-B5686AAA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8137"/>
            <a:ext cx="4544683" cy="4287328"/>
          </a:xfrm>
        </p:spPr>
        <p:txBody>
          <a:bodyPr/>
          <a:lstStyle/>
          <a:p>
            <a:pPr algn="l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Use the “Order </a:t>
            </a:r>
            <a:r>
              <a:rPr lang="en-US" b="0" i="0" err="1">
                <a:solidFill>
                  <a:srgbClr val="212121"/>
                </a:solidFill>
                <a:effectLst/>
                <a:latin typeface="Segoe UI WestEuropean"/>
              </a:rPr>
              <a:t>Wideformat</a:t>
            </a:r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” Icon on the ordering home page.</a:t>
            </a:r>
          </a:p>
          <a:p>
            <a:pPr algn="l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Attach .pdf file</a:t>
            </a:r>
          </a:p>
          <a:p>
            <a:pPr algn="l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Choose material</a:t>
            </a:r>
          </a:p>
          <a:p>
            <a:pPr algn="l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Choose finishing options – if applicable</a:t>
            </a:r>
          </a:p>
          <a:p>
            <a:pPr algn="l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Note final output size in notes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D4D1B-FB08-F2FA-37F0-24C03184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49" y="267873"/>
            <a:ext cx="6524393" cy="5606716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B668034B-4310-06AA-80DC-DB7BD20E2B07}"/>
              </a:ext>
            </a:extLst>
          </p:cNvPr>
          <p:cNvSpPr/>
          <p:nvPr/>
        </p:nvSpPr>
        <p:spPr>
          <a:xfrm>
            <a:off x="9213011" y="2329131"/>
            <a:ext cx="978408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0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C74B-E459-09E5-EFCA-D63AA333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Billing: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2C056-C535-7E88-36D7-E8CCCBEB9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If paying with a credit card: </a:t>
            </a:r>
          </a:p>
          <a:p>
            <a:pPr lvl="1" fontAlgn="base"/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Enter:  Ten Zeros in the account field (as noted on the screen)</a:t>
            </a:r>
          </a:p>
          <a:p>
            <a:pPr algn="l" fontAlgn="base"/>
            <a:r>
              <a:rPr lang="en-US">
                <a:solidFill>
                  <a:srgbClr val="212121"/>
                </a:solidFill>
                <a:latin typeface="Segoe UI WestEuropean"/>
              </a:rPr>
              <a:t>If paying with an internal charge number, please use the internal order number provided to you the Graduate Program Coordinator. </a:t>
            </a:r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 </a:t>
            </a:r>
          </a:p>
          <a:p>
            <a:pPr lvl="1" fontAlgn="base"/>
            <a:r>
              <a:rPr lang="en-US" b="0" i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Segoe UI WestEuropean"/>
              </a:rPr>
              <a:t>Permission is required each time a poster is requested</a:t>
            </a:r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.  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endParaRPr lang="en-US" b="0" i="0">
              <a:solidFill>
                <a:srgbClr val="212121"/>
              </a:solidFill>
              <a:effectLst/>
              <a:latin typeface="Segoe UI WestEuropean"/>
            </a:endParaRPr>
          </a:p>
          <a:p>
            <a:pPr marL="457200" lvl="1" indent="0" fontAlgn="base">
              <a:buNone/>
            </a:pPr>
            <a:endParaRPr lang="en-US">
              <a:solidFill>
                <a:srgbClr val="212121"/>
              </a:solidFill>
              <a:latin typeface="Segoe UI WestEuropean"/>
            </a:endParaRPr>
          </a:p>
          <a:p>
            <a:pPr marL="457200" lvl="1" indent="0" fontAlgn="base">
              <a:buNone/>
            </a:pPr>
            <a:r>
              <a:rPr lang="en-US" b="0" i="0">
                <a:solidFill>
                  <a:srgbClr val="212121"/>
                </a:solidFill>
                <a:effectLst/>
                <a:latin typeface="Segoe UI WestEuropean"/>
              </a:rPr>
              <a:t>**It is recommended files be submitted 48 hours prior to pick-up.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87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 Palette">
      <a:dk1>
        <a:srgbClr val="000000"/>
      </a:dk1>
      <a:lt1>
        <a:srgbClr val="FFFFFF"/>
      </a:lt1>
      <a:dk2>
        <a:srgbClr val="041E41"/>
      </a:dk2>
      <a:lt2>
        <a:srgbClr val="B8D6E6"/>
      </a:lt2>
      <a:accent1>
        <a:srgbClr val="009CDE"/>
      </a:accent1>
      <a:accent2>
        <a:srgbClr val="1E407C"/>
      </a:accent2>
      <a:accent3>
        <a:srgbClr val="A3AAAD"/>
      </a:accent3>
      <a:accent4>
        <a:srgbClr val="83B1D4"/>
      </a:accent4>
      <a:accent5>
        <a:srgbClr val="3EA39E"/>
      </a:accent5>
      <a:accent6>
        <a:srgbClr val="305470"/>
      </a:accent6>
      <a:hlink>
        <a:srgbClr val="64B8B6"/>
      </a:hlink>
      <a:folHlink>
        <a:srgbClr val="7D4C7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a7cbd1-0ded-4315-8940-585b8c6b13b7" xsi:nil="true"/>
    <lcf76f155ced4ddcb4097134ff3c332f xmlns="a8f5579f-80ce-40a9-a434-e693a7d17ea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00FEB7A579F74984B0539ED0D6C171" ma:contentTypeVersion="17" ma:contentTypeDescription="Create a new document." ma:contentTypeScope="" ma:versionID="c0ce9ee458c24b8392291d037e8aa348">
  <xsd:schema xmlns:xsd="http://www.w3.org/2001/XMLSchema" xmlns:xs="http://www.w3.org/2001/XMLSchema" xmlns:p="http://schemas.microsoft.com/office/2006/metadata/properties" xmlns:ns2="a8f5579f-80ce-40a9-a434-e693a7d17ea0" xmlns:ns3="fea7cbd1-0ded-4315-8940-585b8c6b13b7" targetNamespace="http://schemas.microsoft.com/office/2006/metadata/properties" ma:root="true" ma:fieldsID="b754860e3f34afcb2582687f0ea7ed92" ns2:_="" ns3:_="">
    <xsd:import namespace="a8f5579f-80ce-40a9-a434-e693a7d17ea0"/>
    <xsd:import namespace="fea7cbd1-0ded-4315-8940-585b8c6b13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5579f-80ce-40a9-a434-e693a7d17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7cbd1-0ded-4315-8940-585b8c6b13b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93b81c-d6c0-4920-8a75-eea9f89aaa96}" ma:internalName="TaxCatchAll" ma:showField="CatchAllData" ma:web="fea7cbd1-0ded-4315-8940-585b8c6b13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FDAA07-7AC9-4BDB-A353-C3E76B77CB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F53EB-BAA1-4B47-9E8C-D8765F949BA4}">
  <ds:schemaRefs>
    <ds:schemaRef ds:uri="18f6ed24-7fc8-4077-8eda-33e37454d461"/>
    <ds:schemaRef ds:uri="9a983d44-7fb5-4b29-9740-09b535aa4a5b"/>
    <ds:schemaRef ds:uri="a8f5579f-80ce-40a9-a434-e693a7d17ea0"/>
    <ds:schemaRef ds:uri="fea7cbd1-0ded-4315-8940-585b8c6b13b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BBB9D66-6FD7-4F33-91C4-5090C7D15965}">
  <ds:schemaRefs>
    <ds:schemaRef ds:uri="a8f5579f-80ce-40a9-a434-e693a7d17ea0"/>
    <ds:schemaRef ds:uri="fea7cbd1-0ded-4315-8940-585b8c6b13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Courier New</vt:lpstr>
      <vt:lpstr>Franklin Gothic Book</vt:lpstr>
      <vt:lpstr>Franklin Gothic Medium</vt:lpstr>
      <vt:lpstr>Segoe UI WestEuropean</vt:lpstr>
      <vt:lpstr>Office Theme</vt:lpstr>
      <vt:lpstr>Poster Printing  Guidelines for Graduate Students</vt:lpstr>
      <vt:lpstr>Graduate Funding Request:</vt:lpstr>
      <vt:lpstr>Poster printing is part of the online ordering system.   The link is: </vt:lpstr>
      <vt:lpstr>Sign in:</vt:lpstr>
      <vt:lpstr> </vt:lpstr>
      <vt:lpstr>Billing: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Bullock, Letitia L.</cp:lastModifiedBy>
  <cp:revision>1</cp:revision>
  <dcterms:created xsi:type="dcterms:W3CDTF">2018-03-19T17:38:41Z</dcterms:created>
  <dcterms:modified xsi:type="dcterms:W3CDTF">2024-07-29T13:17:27Z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0x0101005700FEB7A579F74984B0539ED0D6C171</vt:lpwstr>
  </property>
  <property fmtid="{D5CDD505-2E9C-101B-9397-08002B2CF9AE}" pid="3" name="MediaServiceImageTags">
    <vt:lpwstr/>
  </property>
</Properties>
</file>